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62" r:id="rId3"/>
    <p:sldId id="263" r:id="rId4"/>
    <p:sldId id="261" r:id="rId5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BDB"/>
    <a:srgbClr val="F9DEC1"/>
    <a:srgbClr val="E59945"/>
    <a:srgbClr val="D7E9DF"/>
    <a:srgbClr val="BDDCCA"/>
    <a:srgbClr val="009E76"/>
    <a:srgbClr val="275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3720" autoAdjust="0"/>
  </p:normalViewPr>
  <p:slideViewPr>
    <p:cSldViewPr snapToGrid="0">
      <p:cViewPr varScale="1">
        <p:scale>
          <a:sx n="45" d="100"/>
          <a:sy n="45" d="100"/>
        </p:scale>
        <p:origin x="11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022F4-AA28-4698-8081-9FEB55C12500}" type="datetimeFigureOut">
              <a:rPr lang="sv-SE" smtClean="0"/>
              <a:t>2024-02-02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9BA67-B28E-40C6-9047-A5B7ADA711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0268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BDDC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BBB8A0C7-3BDC-DB90-9A87-7F84D9E4497B}"/>
              </a:ext>
            </a:extLst>
          </p:cNvPr>
          <p:cNvSpPr/>
          <p:nvPr userDrawn="1"/>
        </p:nvSpPr>
        <p:spPr>
          <a:xfrm>
            <a:off x="7892716" y="0"/>
            <a:ext cx="14822822" cy="12307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2104" y="2437234"/>
            <a:ext cx="12913895" cy="3253700"/>
          </a:xfrm>
        </p:spPr>
        <p:txBody>
          <a:bodyPr anchor="b"/>
          <a:lstStyle>
            <a:lvl1pPr algn="ctr">
              <a:lnSpc>
                <a:spcPts val="12500"/>
              </a:lnSpc>
              <a:defRPr sz="11000"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8894" y="9044910"/>
            <a:ext cx="8602579" cy="694002"/>
          </a:xfrm>
        </p:spPr>
        <p:txBody>
          <a:bodyPr>
            <a:noAutofit/>
          </a:bodyPr>
          <a:lstStyle>
            <a:lvl1pPr marL="0" indent="0" algn="ctr">
              <a:lnSpc>
                <a:spcPts val="5000"/>
              </a:lnSpc>
              <a:buNone/>
              <a:defRPr sz="3000" cap="all" baseline="0">
                <a:latin typeface="Avenir Next LT Pro" panose="020B0504020202020204" pitchFamily="34" charset="0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sv-SE" dirty="0"/>
              <a:t>underrubrik</a:t>
            </a:r>
            <a:endParaRPr lang="en-US" dirty="0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18495985-F128-DB7C-4E2E-7C59B36CF1FA}"/>
              </a:ext>
            </a:extLst>
          </p:cNvPr>
          <p:cNvCxnSpPr>
            <a:cxnSpLocks/>
          </p:cNvCxnSpPr>
          <p:nvPr userDrawn="1"/>
        </p:nvCxnSpPr>
        <p:spPr>
          <a:xfrm>
            <a:off x="15311683" y="6628802"/>
            <a:ext cx="0" cy="139114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Bild 13">
            <a:extLst>
              <a:ext uri="{FF2B5EF4-FFF2-40B4-BE49-F238E27FC236}">
                <a16:creationId xmlns:a16="http://schemas.microsoft.com/office/drawing/2014/main" id="{468058EE-2EA7-3794-27BD-5C23F3D4DB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9199" y="1977083"/>
            <a:ext cx="3904244" cy="1784797"/>
          </a:xfrm>
          <a:prstGeom prst="rect">
            <a:avLst/>
          </a:prstGeom>
        </p:spPr>
      </p:pic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C21E950-9E0C-A3B1-0D04-8B3D17983AC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06138" y="9981493"/>
            <a:ext cx="8648700" cy="649784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 sz="3000"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sv-SE" dirty="0"/>
              <a:t>20XX-XX-XX</a:t>
            </a:r>
          </a:p>
        </p:txBody>
      </p:sp>
    </p:spTree>
    <p:extLst>
      <p:ext uri="{BB962C8B-B14F-4D97-AF65-F5344CB8AC3E}">
        <p14:creationId xmlns:p14="http://schemas.microsoft.com/office/powerpoint/2010/main" val="387689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och innehål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 med en</a:t>
            </a:r>
            <a:br>
              <a:rPr lang="sv-SE" dirty="0"/>
            </a:br>
            <a:r>
              <a:rPr lang="sv-SE" dirty="0"/>
              <a:t>spalt för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13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och innehål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 med en</a:t>
            </a:r>
            <a:br>
              <a:rPr lang="sv-SE" dirty="0"/>
            </a:br>
            <a:r>
              <a:rPr lang="sv-SE" dirty="0"/>
              <a:t>spalt för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278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och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ED15711-89AA-3C6D-F4C3-2164D2BBF111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 med en</a:t>
            </a:r>
            <a:br>
              <a:rPr lang="sv-SE" dirty="0"/>
            </a:br>
            <a:r>
              <a:rPr lang="sv-SE" dirty="0"/>
              <a:t>spalt för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27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3957133" cy="1170736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3825" y="5450308"/>
            <a:ext cx="13969164" cy="6893680"/>
          </a:xfrm>
        </p:spPr>
        <p:txBody>
          <a:bodyPr lIns="0" tIns="0" rIns="0" bIns="0">
            <a:noAutofit/>
          </a:bodyPr>
          <a:lstStyle>
            <a:lvl1pPr marL="4572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1pPr>
            <a:lvl2pPr marL="13716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2pPr>
            <a:lvl3pPr marL="22860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3pPr>
            <a:lvl4pPr marL="32004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4pPr>
            <a:lvl5pPr marL="41148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54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3957133" cy="1170736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3825" y="5450308"/>
            <a:ext cx="13969164" cy="6893680"/>
          </a:xfrm>
        </p:spPr>
        <p:txBody>
          <a:bodyPr lIns="0" tIns="0" rIns="0" bIns="0">
            <a:noAutofit/>
          </a:bodyPr>
          <a:lstStyle>
            <a:lvl1pPr marL="4572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1pPr>
            <a:lvl2pPr marL="13716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2pPr>
            <a:lvl3pPr marL="22860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3pPr>
            <a:lvl4pPr marL="32004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4pPr>
            <a:lvl5pPr marL="41148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42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3957133" cy="1170736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3825" y="5450308"/>
            <a:ext cx="13969164" cy="6893680"/>
          </a:xfrm>
        </p:spPr>
        <p:txBody>
          <a:bodyPr lIns="0" tIns="0" rIns="0" bIns="0">
            <a:noAutofit/>
          </a:bodyPr>
          <a:lstStyle>
            <a:lvl1pPr marL="4572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1pPr>
            <a:lvl2pPr marL="13716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2pPr>
            <a:lvl3pPr marL="22860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3pPr>
            <a:lvl4pPr marL="32004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4pPr>
            <a:lvl5pPr marL="4114800" indent="-457200">
              <a:lnSpc>
                <a:spcPts val="7000"/>
              </a:lnSpc>
              <a:buFont typeface="Avenir Next LT Pro Demi" panose="020B0704020202020204" pitchFamily="34" charset="0"/>
              <a:buChar char="–"/>
              <a:defRPr sz="5000">
                <a:latin typeface="+mj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3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8781714" cy="1170736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70C4651-EB98-F08C-A242-3658F5DB27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825" y="5618666"/>
            <a:ext cx="8258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6" name="Platshållare för text 13">
            <a:extLst>
              <a:ext uri="{FF2B5EF4-FFF2-40B4-BE49-F238E27FC236}">
                <a16:creationId xmlns:a16="http://schemas.microsoft.com/office/drawing/2014/main" id="{CF7EB4A5-6E18-6FAC-BFE8-6BEFB080CF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804524" y="5618666"/>
            <a:ext cx="8258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733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8781714" cy="1170736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70C4651-EB98-F08C-A242-3658F5DB27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825" y="5618666"/>
            <a:ext cx="8258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6" name="Platshållare för text 13">
            <a:extLst>
              <a:ext uri="{FF2B5EF4-FFF2-40B4-BE49-F238E27FC236}">
                <a16:creationId xmlns:a16="http://schemas.microsoft.com/office/drawing/2014/main" id="{CF7EB4A5-6E18-6FAC-BFE8-6BEFB080CF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804524" y="5618666"/>
            <a:ext cx="8258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895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8781714" cy="1170736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70C4651-EB98-F08C-A242-3658F5DB27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825" y="5618666"/>
            <a:ext cx="8258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6" name="Platshållare för text 13">
            <a:extLst>
              <a:ext uri="{FF2B5EF4-FFF2-40B4-BE49-F238E27FC236}">
                <a16:creationId xmlns:a16="http://schemas.microsoft.com/office/drawing/2014/main" id="{CF7EB4A5-6E18-6FAC-BFE8-6BEFB080CF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804524" y="5618666"/>
            <a:ext cx="8258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678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661483A-71FA-8061-0DDC-EBDEC4045FFC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21BB8E3-8D2C-4A03-8376-5111AA1F491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400175"/>
            <a:ext cx="24384000" cy="12315825"/>
          </a:xfrm>
        </p:spPr>
        <p:txBody>
          <a:bodyPr tIns="3096000"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3245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Rubrikbil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BBB8A0C7-3BDC-DB90-9A87-7F84D9E4497B}"/>
              </a:ext>
            </a:extLst>
          </p:cNvPr>
          <p:cNvSpPr/>
          <p:nvPr userDrawn="1"/>
        </p:nvSpPr>
        <p:spPr>
          <a:xfrm>
            <a:off x="7892716" y="0"/>
            <a:ext cx="14822822" cy="12307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2104" y="2437234"/>
            <a:ext cx="12913895" cy="3253700"/>
          </a:xfrm>
        </p:spPr>
        <p:txBody>
          <a:bodyPr anchor="b"/>
          <a:lstStyle>
            <a:lvl1pPr algn="ctr">
              <a:lnSpc>
                <a:spcPts val="12500"/>
              </a:lnSpc>
              <a:defRPr sz="11000"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18495985-F128-DB7C-4E2E-7C59B36CF1FA}"/>
              </a:ext>
            </a:extLst>
          </p:cNvPr>
          <p:cNvCxnSpPr>
            <a:cxnSpLocks/>
          </p:cNvCxnSpPr>
          <p:nvPr userDrawn="1"/>
        </p:nvCxnSpPr>
        <p:spPr>
          <a:xfrm>
            <a:off x="15311683" y="6628802"/>
            <a:ext cx="0" cy="139114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Bild 13">
            <a:extLst>
              <a:ext uri="{FF2B5EF4-FFF2-40B4-BE49-F238E27FC236}">
                <a16:creationId xmlns:a16="http://schemas.microsoft.com/office/drawing/2014/main" id="{468058EE-2EA7-3794-27BD-5C23F3D4DB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9199" y="1977083"/>
            <a:ext cx="3904244" cy="1784797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465DFB72-4B8F-1CFB-E9AB-0B7BA798C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08894" y="9044910"/>
            <a:ext cx="8602579" cy="694002"/>
          </a:xfrm>
        </p:spPr>
        <p:txBody>
          <a:bodyPr>
            <a:noAutofit/>
          </a:bodyPr>
          <a:lstStyle>
            <a:lvl1pPr marL="0" indent="0" algn="ctr">
              <a:lnSpc>
                <a:spcPts val="5000"/>
              </a:lnSpc>
              <a:buNone/>
              <a:defRPr sz="3000" cap="all" baseline="0">
                <a:latin typeface="Avenir Next LT Pro" panose="020B0504020202020204" pitchFamily="34" charset="0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sv-SE" dirty="0"/>
              <a:t>underrubrik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54B2AD7-26B0-2CD9-AD4B-6BF434ACA5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06138" y="9981493"/>
            <a:ext cx="8648700" cy="649784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 sz="3000"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sv-SE" dirty="0"/>
              <a:t>20XX-XX-XX</a:t>
            </a:r>
          </a:p>
        </p:txBody>
      </p:sp>
    </p:spTree>
    <p:extLst>
      <p:ext uri="{BB962C8B-B14F-4D97-AF65-F5344CB8AC3E}">
        <p14:creationId xmlns:p14="http://schemas.microsoft.com/office/powerpoint/2010/main" val="398424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5" y="3690023"/>
            <a:ext cx="7496176" cy="2337798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 plats för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70C4651-EB98-F08C-A242-3658F5DB27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825" y="6364634"/>
            <a:ext cx="7496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ECFCE168-DC5C-9E95-790B-4090A8E41EC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192000" y="0"/>
            <a:ext cx="10523538" cy="13716000"/>
          </a:xfrm>
        </p:spPr>
        <p:txBody>
          <a:bodyPr tIns="3780000"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4685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5" y="3690023"/>
            <a:ext cx="7496176" cy="2337798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 plats för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70C4651-EB98-F08C-A242-3658F5DB27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825" y="6364634"/>
            <a:ext cx="7496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2959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4" y="3690023"/>
            <a:ext cx="18781713" cy="1784345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 och tabell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abell 11">
            <a:extLst>
              <a:ext uri="{FF2B5EF4-FFF2-40B4-BE49-F238E27FC236}">
                <a16:creationId xmlns:a16="http://schemas.microsoft.com/office/drawing/2014/main" id="{CDEF8020-A41E-5AF2-48A8-5D8794E1A740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3933825" y="5943600"/>
            <a:ext cx="18781713" cy="4692650"/>
          </a:xfrm>
        </p:spPr>
        <p:txBody>
          <a:bodyPr tIns="684000"/>
          <a:lstStyle>
            <a:lvl1pPr marL="0" indent="0" algn="ctr">
              <a:buFontTx/>
              <a:buNone/>
              <a:defRPr sz="3200">
                <a:latin typeface="Avenir Next LT Pro" panose="020B0504020202020204" pitchFamily="34" charset="0"/>
              </a:defRPr>
            </a:lvl1pPr>
          </a:lstStyle>
          <a:p>
            <a:r>
              <a:rPr lang="sv-SE"/>
              <a:t>Klicka på ikonen för att lägga till en tabell</a:t>
            </a:r>
          </a:p>
        </p:txBody>
      </p:sp>
    </p:spTree>
    <p:extLst>
      <p:ext uri="{BB962C8B-B14F-4D97-AF65-F5344CB8AC3E}">
        <p14:creationId xmlns:p14="http://schemas.microsoft.com/office/powerpoint/2010/main" val="231497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3825" y="3690023"/>
            <a:ext cx="7496176" cy="2337798"/>
          </a:xfrm>
        </p:spPr>
        <p:txBody>
          <a:bodyPr/>
          <a:lstStyle>
            <a:lvl1pPr>
              <a:lnSpc>
                <a:spcPts val="9000"/>
              </a:lnSpc>
              <a:defRPr/>
            </a:lvl1pPr>
          </a:lstStyle>
          <a:p>
            <a:r>
              <a:rPr lang="sv-SE" dirty="0"/>
              <a:t>Rubrik plats för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70C4651-EB98-F08C-A242-3658F5DB27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825" y="6364634"/>
            <a:ext cx="7496175" cy="62325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7" name="Platshållare för diagram 16">
            <a:extLst>
              <a:ext uri="{FF2B5EF4-FFF2-40B4-BE49-F238E27FC236}">
                <a16:creationId xmlns:a16="http://schemas.microsoft.com/office/drawing/2014/main" id="{0218F07D-AC9B-94F6-A758-C1F5EA40F28C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2192000" y="3802063"/>
            <a:ext cx="10523538" cy="8505825"/>
          </a:xfrm>
        </p:spPr>
        <p:txBody>
          <a:bodyPr/>
          <a:lstStyle>
            <a:lvl1pPr marL="0" indent="0" algn="ctr">
              <a:buFontTx/>
              <a:buNone/>
              <a:defRPr sz="3200">
                <a:latin typeface="Avenir Next LT Pro" panose="020B0504020202020204" pitchFamily="34" charset="0"/>
              </a:defRPr>
            </a:lvl1pPr>
          </a:lstStyle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169072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Platshållare för diagram 16">
            <a:extLst>
              <a:ext uri="{FF2B5EF4-FFF2-40B4-BE49-F238E27FC236}">
                <a16:creationId xmlns:a16="http://schemas.microsoft.com/office/drawing/2014/main" id="{8BA4EF1D-D610-4124-F92B-65FF01834DC8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2192000" y="3802063"/>
            <a:ext cx="10523538" cy="8505825"/>
          </a:xfrm>
        </p:spPr>
        <p:txBody>
          <a:bodyPr/>
          <a:lstStyle>
            <a:lvl1pPr marL="0" indent="0" algn="ctr">
              <a:buFontTx/>
              <a:buNone/>
              <a:defRPr sz="3200">
                <a:latin typeface="Avenir Next LT Pro" panose="020B0504020202020204" pitchFamily="34" charset="0"/>
              </a:defRPr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18" name="Platshållare för diagram 16">
            <a:extLst>
              <a:ext uri="{FF2B5EF4-FFF2-40B4-BE49-F238E27FC236}">
                <a16:creationId xmlns:a16="http://schemas.microsoft.com/office/drawing/2014/main" id="{88FCC52E-8DE1-79BD-B172-2A09FEBD908D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765884" y="3802063"/>
            <a:ext cx="8133348" cy="8505825"/>
          </a:xfrm>
        </p:spPr>
        <p:txBody>
          <a:bodyPr/>
          <a:lstStyle>
            <a:lvl1pPr marL="0" indent="0" algn="ctr">
              <a:buFontTx/>
              <a:buNone/>
              <a:defRPr sz="3200">
                <a:latin typeface="Avenir Next LT Pro" panose="020B0504020202020204" pitchFamily="34" charset="0"/>
              </a:defRPr>
            </a:lvl1pPr>
          </a:lstStyle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263956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2E81F655-B40C-D113-1E0F-69588CFFD7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84000" cy="13716000"/>
          </a:xfrm>
          <a:custGeom>
            <a:avLst/>
            <a:gdLst>
              <a:gd name="connsiteX0" fmla="*/ 0 w 24384000"/>
              <a:gd name="connsiteY0" fmla="*/ 0 h 13716000"/>
              <a:gd name="connsiteX1" fmla="*/ 9673389 w 24384000"/>
              <a:gd name="connsiteY1" fmla="*/ 0 h 13716000"/>
              <a:gd name="connsiteX2" fmla="*/ 9673389 w 24384000"/>
              <a:gd name="connsiteY2" fmla="*/ 12307888 h 13716000"/>
              <a:gd name="connsiteX3" fmla="*/ 22715538 w 24384000"/>
              <a:gd name="connsiteY3" fmla="*/ 12307888 h 13716000"/>
              <a:gd name="connsiteX4" fmla="*/ 22715538 w 24384000"/>
              <a:gd name="connsiteY4" fmla="*/ 0 h 13716000"/>
              <a:gd name="connsiteX5" fmla="*/ 24384000 w 24384000"/>
              <a:gd name="connsiteY5" fmla="*/ 0 h 13716000"/>
              <a:gd name="connsiteX6" fmla="*/ 24384000 w 24384000"/>
              <a:gd name="connsiteY6" fmla="*/ 13716000 h 13716000"/>
              <a:gd name="connsiteX7" fmla="*/ 0 w 24384000"/>
              <a:gd name="connsiteY7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84000" h="13716000">
                <a:moveTo>
                  <a:pt x="0" y="0"/>
                </a:moveTo>
                <a:lnTo>
                  <a:pt x="9673389" y="0"/>
                </a:lnTo>
                <a:lnTo>
                  <a:pt x="9673389" y="12307888"/>
                </a:lnTo>
                <a:lnTo>
                  <a:pt x="22715538" y="12307888"/>
                </a:lnTo>
                <a:lnTo>
                  <a:pt x="22715538" y="0"/>
                </a:lnTo>
                <a:lnTo>
                  <a:pt x="24384000" y="0"/>
                </a:lnTo>
                <a:lnTo>
                  <a:pt x="24384000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4176000" tIns="2952000">
            <a:noAutofit/>
          </a:bodyPr>
          <a:lstStyle>
            <a:lvl1pPr marL="0" indent="0" algn="l">
              <a:buNone/>
              <a:defRPr sz="2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37519" y="5197729"/>
            <a:ext cx="12913895" cy="1985127"/>
          </a:xfrm>
        </p:spPr>
        <p:txBody>
          <a:bodyPr anchor="b"/>
          <a:lstStyle>
            <a:lvl1pPr algn="ctr">
              <a:lnSpc>
                <a:spcPts val="11000"/>
              </a:lnSpc>
              <a:defRPr sz="9000"/>
            </a:lvl1pPr>
          </a:lstStyle>
          <a:p>
            <a:r>
              <a:rPr lang="sv-SE" dirty="0"/>
              <a:t>Rubrik</a:t>
            </a:r>
            <a:endParaRPr lang="en-US" dirty="0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18495985-F128-DB7C-4E2E-7C59B36CF1FA}"/>
              </a:ext>
            </a:extLst>
          </p:cNvPr>
          <p:cNvCxnSpPr>
            <a:cxnSpLocks/>
          </p:cNvCxnSpPr>
          <p:nvPr userDrawn="1"/>
        </p:nvCxnSpPr>
        <p:spPr>
          <a:xfrm>
            <a:off x="16202571" y="7923178"/>
            <a:ext cx="0" cy="8293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Bild 13">
            <a:extLst>
              <a:ext uri="{FF2B5EF4-FFF2-40B4-BE49-F238E27FC236}">
                <a16:creationId xmlns:a16="http://schemas.microsoft.com/office/drawing/2014/main" id="{468058EE-2EA7-3794-27BD-5C23F3D4DB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21979" y="1402139"/>
            <a:ext cx="3560406" cy="1627614"/>
          </a:xfrm>
          <a:prstGeom prst="rect">
            <a:avLst/>
          </a:prstGeom>
        </p:spPr>
      </p:pic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47AC1A89-FA4A-46F4-4DF8-C8E15E7FEE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09518" y="10521319"/>
            <a:ext cx="8648700" cy="649784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 sz="3000"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sv-SE" dirty="0"/>
              <a:t>20XX-XX-XX</a:t>
            </a:r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3A8C19DF-8406-02C0-B168-6E83AC5459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09518" y="9716181"/>
            <a:ext cx="8648700" cy="649784"/>
          </a:xfrm>
        </p:spPr>
        <p:txBody>
          <a:bodyPr/>
          <a:lstStyle>
            <a:lvl1pPr marL="0" indent="0" algn="ctr">
              <a:lnSpc>
                <a:spcPct val="100000"/>
              </a:lnSpc>
              <a:buFontTx/>
              <a:buNone/>
              <a:defRPr sz="3000" cap="all" baseline="0"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308611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6E85C97-1587-B947-6756-01897E32D625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33825" y="3616330"/>
            <a:ext cx="8258176" cy="4264354"/>
          </a:xfrm>
        </p:spPr>
        <p:txBody>
          <a:bodyPr anchor="t"/>
          <a:lstStyle>
            <a:lvl1pPr algn="l">
              <a:lnSpc>
                <a:spcPts val="12500"/>
              </a:lnSpc>
              <a:defRPr sz="11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027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6E85C97-1587-B947-6756-01897E32D625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33825" y="3616330"/>
            <a:ext cx="8258176" cy="4264354"/>
          </a:xfrm>
        </p:spPr>
        <p:txBody>
          <a:bodyPr anchor="t"/>
          <a:lstStyle>
            <a:lvl1pPr algn="l">
              <a:lnSpc>
                <a:spcPts val="12500"/>
              </a:lnSpc>
              <a:defRPr sz="11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181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6E85C97-1587-B947-6756-01897E32D625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33825" y="3616330"/>
            <a:ext cx="8258176" cy="4264354"/>
          </a:xfrm>
        </p:spPr>
        <p:txBody>
          <a:bodyPr anchor="t"/>
          <a:lstStyle>
            <a:lvl1pPr algn="l">
              <a:lnSpc>
                <a:spcPts val="12500"/>
              </a:lnSpc>
              <a:defRPr sz="11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Kapitel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045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6E85C97-1587-B947-6756-01897E32D625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33825" y="3616330"/>
            <a:ext cx="8258176" cy="4264354"/>
          </a:xfrm>
        </p:spPr>
        <p:txBody>
          <a:bodyPr anchor="t"/>
          <a:lstStyle>
            <a:lvl1pPr algn="l">
              <a:lnSpc>
                <a:spcPts val="12500"/>
              </a:lnSpc>
              <a:defRPr sz="11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Kapitel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90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6E85C97-1587-B947-6756-01897E32D625}"/>
              </a:ext>
            </a:extLst>
          </p:cNvPr>
          <p:cNvSpPr/>
          <p:nvPr userDrawn="1"/>
        </p:nvSpPr>
        <p:spPr>
          <a:xfrm>
            <a:off x="0" y="1400175"/>
            <a:ext cx="24384000" cy="123158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33825" y="3616330"/>
            <a:ext cx="8258176" cy="4264354"/>
          </a:xfrm>
        </p:spPr>
        <p:txBody>
          <a:bodyPr anchor="t"/>
          <a:lstStyle>
            <a:lvl1pPr algn="l">
              <a:lnSpc>
                <a:spcPts val="12500"/>
              </a:lnSpc>
              <a:defRPr sz="11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Kapitel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91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 med en</a:t>
            </a:r>
            <a:br>
              <a:rPr lang="sv-SE" dirty="0"/>
            </a:br>
            <a:r>
              <a:rPr lang="sv-SE" dirty="0"/>
              <a:t>spalt för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89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3825" y="3629862"/>
            <a:ext cx="7496176" cy="46598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0" y="3633537"/>
            <a:ext cx="10515599" cy="86743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715538" y="372977"/>
            <a:ext cx="1002719" cy="569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200">
                <a:solidFill>
                  <a:schemeClr val="tx1"/>
                </a:solidFill>
                <a:latin typeface="Avenir Next LT Pro" panose="020B0504020202020204" pitchFamily="34" charset="0"/>
              </a:defRPr>
            </a:lvl1pPr>
          </a:lstStyle>
          <a:p>
            <a:fld id="{34F5A598-63F7-4389-822A-918460A1E17D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4B2F147B-E89D-E2EC-E333-852C3B0EB3F0}"/>
              </a:ext>
            </a:extLst>
          </p:cNvPr>
          <p:cNvCxnSpPr>
            <a:cxnSpLocks/>
          </p:cNvCxnSpPr>
          <p:nvPr userDrawn="1"/>
        </p:nvCxnSpPr>
        <p:spPr>
          <a:xfrm>
            <a:off x="3933135" y="0"/>
            <a:ext cx="0" cy="1400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BF6CF4CC-F8AB-E898-88CB-FE04C5A0F012}"/>
              </a:ext>
            </a:extLst>
          </p:cNvPr>
          <p:cNvCxnSpPr>
            <a:cxnSpLocks/>
          </p:cNvCxnSpPr>
          <p:nvPr userDrawn="1"/>
        </p:nvCxnSpPr>
        <p:spPr>
          <a:xfrm>
            <a:off x="22714203" y="0"/>
            <a:ext cx="0" cy="1400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 16">
            <a:extLst>
              <a:ext uri="{FF2B5EF4-FFF2-40B4-BE49-F238E27FC236}">
                <a16:creationId xmlns:a16="http://schemas.microsoft.com/office/drawing/2014/main" id="{0861A442-17B3-0EC8-6392-D72B29D7AF4A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579856" y="450742"/>
            <a:ext cx="2842662" cy="47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9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  <p:sldLayoutId id="2147483667" r:id="rId5"/>
    <p:sldLayoutId id="2147483668" r:id="rId6"/>
    <p:sldLayoutId id="2147483669" r:id="rId7"/>
    <p:sldLayoutId id="2147483670" r:id="rId8"/>
    <p:sldLayoutId id="2147483662" r:id="rId9"/>
    <p:sldLayoutId id="2147483672" r:id="rId10"/>
    <p:sldLayoutId id="2147483673" r:id="rId11"/>
    <p:sldLayoutId id="2147483674" r:id="rId12"/>
    <p:sldLayoutId id="2147483671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1828800" rtl="0" eaLnBrk="1" latinLnBrk="0" hangingPunct="1">
        <a:lnSpc>
          <a:spcPts val="1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ts val="7000"/>
        </a:lnSpc>
        <a:spcBef>
          <a:spcPts val="0"/>
        </a:spcBef>
        <a:buFont typeface="Palatino" pitchFamily="2" charset="0"/>
        <a:buChar char="⁻"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0"/>
        </a:spcBef>
        <a:buFont typeface="Palatino" pitchFamily="2" charset="0"/>
        <a:buChar char="⁻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0"/>
        </a:spcBef>
        <a:buFont typeface="Palatino" pitchFamily="2" charset="0"/>
        <a:buChar char="⁻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0"/>
        </a:spcBef>
        <a:buFont typeface="Palatino" pitchFamily="2" charset="0"/>
        <a:buChar char="⁻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0"/>
        </a:spcBef>
        <a:buFont typeface="Palatino" pitchFamily="2" charset="0"/>
        <a:buChar char="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753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478" userDrawn="1">
          <p15:clr>
            <a:srgbClr val="F26B43"/>
          </p15:clr>
        </p15:guide>
        <p15:guide id="4" pos="14309" userDrawn="1">
          <p15:clr>
            <a:srgbClr val="F26B43"/>
          </p15:clr>
        </p15:guide>
        <p15:guide id="5" orient="horz" pos="882" userDrawn="1">
          <p15:clr>
            <a:srgbClr val="F26B43"/>
          </p15:clr>
        </p15:guide>
        <p15:guide id="6" orient="horz" pos="2395" userDrawn="1">
          <p15:clr>
            <a:srgbClr val="F26B43"/>
          </p15:clr>
        </p15:guide>
        <p15:guide id="7" pos="7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ouise.rickardsson@familjebostader.se" TargetMode="External"/><Relationship Id="rId2" Type="http://schemas.openxmlformats.org/officeDocument/2006/relationships/hyperlink" Target="https://vartgoteborg.se/p/pluggjobb-ger-bade-arbetslivserfarenhet-och-stod-i-skolan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E9821-2BAE-E855-7BA6-C1E362B14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9997" y="2593646"/>
            <a:ext cx="11525915" cy="4264354"/>
          </a:xfrm>
        </p:spPr>
        <p:txBody>
          <a:bodyPr/>
          <a:lstStyle/>
          <a:p>
            <a:r>
              <a:rPr lang="sv-SE" sz="6000" dirty="0"/>
              <a:t>Pluggjobb Familjebostäder och Frejaskolan 2022-2023 Tynnered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F4ADA09-CEF7-012C-8270-4F952A62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1</a:t>
            </a:fld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B408F9-D098-4C76-A3E5-E005F44C3D5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39997" y="6114755"/>
            <a:ext cx="10515600" cy="8674100"/>
          </a:xfrm>
        </p:spPr>
        <p:txBody>
          <a:bodyPr/>
          <a:lstStyle/>
          <a:p>
            <a:pPr marL="0" indent="0">
              <a:buNone/>
            </a:pPr>
            <a:r>
              <a:rPr lang="sv-SE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Idé: </a:t>
            </a:r>
          </a:p>
          <a:p>
            <a:pPr marL="0" indent="0">
              <a:buNone/>
            </a:pPr>
            <a:r>
              <a:rPr lang="sv-SE" sz="36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 genom att koppla studiestöd till jobbtillfällen under tre veckor av sommarlovet, öka motivation och förutsättningar för att ta igen behörighetsgivande ämnen i grundskolan, och därmed öka antalet gymnasiestuderande i utvecklingsområde Tynnered. </a:t>
            </a:r>
            <a:endParaRPr lang="sv-SE" sz="3600" i="1" dirty="0"/>
          </a:p>
        </p:txBody>
      </p:sp>
      <p:pic>
        <p:nvPicPr>
          <p:cNvPr id="5" name="Platshållare för innehåll 5" descr="En bild som visar text, inomhus, vas, brev&#10;&#10;Automatiskt genererad beskrivning">
            <a:extLst>
              <a:ext uri="{FF2B5EF4-FFF2-40B4-BE49-F238E27FC236}">
                <a16:creationId xmlns:a16="http://schemas.microsoft.com/office/drawing/2014/main" id="{8B806711-B5CD-3AAF-869B-101E9A489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9275" y="1363034"/>
            <a:ext cx="9264725" cy="1235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90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E2086F-1FAF-5EC6-8155-3CA4FA84C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819" y="2399269"/>
            <a:ext cx="18781714" cy="1170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v-SE" sz="6000" dirty="0"/>
              <a:t>Samarbete med </a:t>
            </a:r>
            <a:br>
              <a:rPr lang="sv-SE" sz="6000" dirty="0"/>
            </a:br>
            <a:r>
              <a:rPr lang="sv-SE" sz="6000" dirty="0"/>
              <a:t>skolan avgörande</a:t>
            </a:r>
            <a:br>
              <a:rPr lang="sv-SE" sz="6000" dirty="0"/>
            </a:br>
            <a:r>
              <a:rPr lang="sv-SE" sz="6000" b="1" dirty="0">
                <a:latin typeface="+mn-lt"/>
              </a:rPr>
              <a:t>- </a:t>
            </a:r>
            <a:r>
              <a:rPr lang="sv-SE" sz="3600" dirty="0">
                <a:latin typeface="+mn-lt"/>
              </a:rPr>
              <a:t>Delta i ordinarie lovskola en förutsättning för att </a:t>
            </a: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kunna söka.</a:t>
            </a:r>
            <a:br>
              <a:rPr lang="sv-SE" sz="3600" dirty="0">
                <a:latin typeface="+mn-lt"/>
              </a:rPr>
            </a:b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- Skolan utser elever som kan tillgodogöra sig</a:t>
            </a: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 insatsen.</a:t>
            </a:r>
            <a:br>
              <a:rPr lang="sv-SE" sz="3600" dirty="0">
                <a:latin typeface="+mn-lt"/>
              </a:rPr>
            </a:b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- Coacher som känner eleverna är önskvärt, </a:t>
            </a: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relation viktigt.</a:t>
            </a:r>
            <a:br>
              <a:rPr lang="sv-SE" sz="3600" dirty="0">
                <a:latin typeface="+mn-lt"/>
              </a:rPr>
            </a:b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- Undervisande lärare överlämnar konkreta uppgifter.</a:t>
            </a:r>
            <a:br>
              <a:rPr lang="sv-SE" sz="3600" dirty="0">
                <a:latin typeface="+mn-lt"/>
              </a:rPr>
            </a:b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- Rektor ändrar eventuellt betyget efter undervisande </a:t>
            </a:r>
            <a:br>
              <a:rPr lang="sv-SE" sz="3600" dirty="0">
                <a:latin typeface="+mn-lt"/>
              </a:rPr>
            </a:br>
            <a:r>
              <a:rPr lang="sv-SE" sz="3600" dirty="0">
                <a:latin typeface="+mn-lt"/>
              </a:rPr>
              <a:t>lärares nya bedömning.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66BE5653-C7B4-D0D4-E0F0-1AD82AEFD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2</a:t>
            </a:fld>
            <a:endParaRPr lang="sv-SE"/>
          </a:p>
        </p:txBody>
      </p:sp>
      <p:pic>
        <p:nvPicPr>
          <p:cNvPr id="7" name="Bildobjekt 6" descr="En bild som visar klädsel, inomhus, person, vägg&#10;&#10;Automatiskt genererad beskrivning">
            <a:extLst>
              <a:ext uri="{FF2B5EF4-FFF2-40B4-BE49-F238E27FC236}">
                <a16:creationId xmlns:a16="http://schemas.microsoft.com/office/drawing/2014/main" id="{9ABFDDAB-7FF9-0F95-1DC0-BAF18140F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1315" y="3211413"/>
            <a:ext cx="11712685" cy="878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9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BBB562DD-6E52-568B-FBE0-FD6FD8A90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226" y="2107236"/>
            <a:ext cx="22109374" cy="1170736"/>
          </a:xfrm>
        </p:spPr>
        <p:txBody>
          <a:bodyPr/>
          <a:lstStyle/>
          <a:p>
            <a:r>
              <a:rPr lang="sv-SE" sz="6000" dirty="0">
                <a:cs typeface="Times New Roman" panose="02020603050405020304" pitchFamily="18" charset="0"/>
              </a:rPr>
              <a:t>Mätbart mål: Öka antalet gymnasiestuderande i Tynnered 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600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87EF0781-E15B-B0A1-C856-5FCC2903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3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B48B826-F1F8-BBA1-D7B5-79C01A2D7E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17724" y="4104585"/>
            <a:ext cx="8258175" cy="8463099"/>
          </a:xfrm>
        </p:spPr>
        <p:txBody>
          <a:bodyPr/>
          <a:lstStyle/>
          <a:p>
            <a:r>
              <a:rPr lang="sv-SE" b="1" dirty="0">
                <a:solidFill>
                  <a:schemeClr val="accent2">
                    <a:lumMod val="75000"/>
                  </a:schemeClr>
                </a:solidFill>
              </a:rPr>
              <a:t>Resultat 2022</a:t>
            </a:r>
          </a:p>
          <a:p>
            <a:pPr marL="685800" indent="-685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8st åk 9 + 2st åk 8.</a:t>
            </a:r>
          </a:p>
          <a:p>
            <a:pPr>
              <a:lnSpc>
                <a:spcPct val="100000"/>
              </a:lnSpc>
            </a:pPr>
            <a:endParaRPr lang="sv-SE" sz="3600" dirty="0"/>
          </a:p>
          <a:p>
            <a:pPr marL="685800" indent="-685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4 av åk 9 klarade ett godkänt E och kom därmed in på önskat nationellt gymnasieprogram.</a:t>
            </a:r>
          </a:p>
          <a:p>
            <a:pPr>
              <a:lnSpc>
                <a:spcPct val="100000"/>
              </a:lnSpc>
            </a:pPr>
            <a:endParaRPr lang="sv-SE" sz="3600" dirty="0"/>
          </a:p>
          <a:p>
            <a:pPr marL="685800" indent="-685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Övriga 4 åk 9 gick på IMA (Individuellt alternativ) på gymnasiet årsskiftet 2022/2023, dvs inga avhoppare.</a:t>
            </a:r>
          </a:p>
          <a:p>
            <a:pPr>
              <a:lnSpc>
                <a:spcPct val="100000"/>
              </a:lnSpc>
            </a:pPr>
            <a:endParaRPr lang="sv-SE" sz="3600" dirty="0"/>
          </a:p>
          <a:p>
            <a:pPr marL="685800" indent="-6858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Båda åk 8 utvecklades enl. egen och skolans bedömning, går ht 23 på </a:t>
            </a:r>
            <a:r>
              <a:rPr lang="sv-SE" sz="3600" dirty="0" err="1"/>
              <a:t>gy</a:t>
            </a:r>
            <a:r>
              <a:rPr lang="sv-SE" sz="3600" dirty="0"/>
              <a:t>.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EEDAC922-5176-458E-D220-BFB997E817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608581" y="4104585"/>
            <a:ext cx="9126877" cy="8037796"/>
          </a:xfrm>
        </p:spPr>
        <p:txBody>
          <a:bodyPr/>
          <a:lstStyle/>
          <a:p>
            <a:r>
              <a:rPr lang="sv-SE" b="1" dirty="0">
                <a:solidFill>
                  <a:schemeClr val="accent2">
                    <a:lumMod val="75000"/>
                  </a:schemeClr>
                </a:solidFill>
              </a:rPr>
              <a:t>Resultat 2023</a:t>
            </a:r>
          </a:p>
          <a:p>
            <a:pPr marL="5715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10 </a:t>
            </a:r>
            <a:r>
              <a:rPr lang="sv-SE" sz="3600" dirty="0" err="1"/>
              <a:t>st</a:t>
            </a:r>
            <a:r>
              <a:rPr lang="sv-SE" sz="3600" dirty="0"/>
              <a:t> åk 9.</a:t>
            </a:r>
          </a:p>
          <a:p>
            <a:pPr>
              <a:lnSpc>
                <a:spcPct val="100000"/>
              </a:lnSpc>
            </a:pPr>
            <a:endParaRPr lang="sv-SE" sz="3600" dirty="0"/>
          </a:p>
          <a:p>
            <a:pPr marL="5715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5 klarade ett godkänt E i ett ämne. </a:t>
            </a:r>
          </a:p>
          <a:p>
            <a:pPr>
              <a:lnSpc>
                <a:spcPct val="100000"/>
              </a:lnSpc>
            </a:pPr>
            <a:r>
              <a:rPr lang="sv-SE" sz="3600"/>
              <a:t>     2 </a:t>
            </a:r>
            <a:r>
              <a:rPr lang="sv-SE" sz="3600" dirty="0"/>
              <a:t>kom därmed in på önskat nationellt </a:t>
            </a:r>
          </a:p>
          <a:p>
            <a:pPr>
              <a:lnSpc>
                <a:spcPct val="100000"/>
              </a:lnSpc>
            </a:pPr>
            <a:r>
              <a:rPr lang="sv-SE" sz="3600" dirty="0"/>
              <a:t>     gymnasieprogram, övriga 3 hade fler </a:t>
            </a:r>
          </a:p>
          <a:p>
            <a:pPr>
              <a:lnSpc>
                <a:spcPct val="100000"/>
              </a:lnSpc>
            </a:pPr>
            <a:r>
              <a:rPr lang="sv-SE" sz="3600" dirty="0"/>
              <a:t>     ämnen efter sig och går IMA nu.</a:t>
            </a:r>
          </a:p>
          <a:p>
            <a:pPr>
              <a:lnSpc>
                <a:spcPct val="100000"/>
              </a:lnSpc>
            </a:pPr>
            <a:endParaRPr lang="sv-SE" sz="3600" dirty="0"/>
          </a:p>
          <a:p>
            <a:pPr marL="5715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1 gjorde om test på IMA och klarade sig, går nu Natur.</a:t>
            </a:r>
          </a:p>
          <a:p>
            <a:pPr marL="5715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sz="3600" dirty="0"/>
          </a:p>
          <a:p>
            <a:pPr marL="5715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3600" dirty="0"/>
              <a:t>Samtliga 10 går ht 23 på gymnasiet, dvs inga avhoppare.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399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C162A5-B485-5B69-736B-0898169FB8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sz="6000" dirty="0"/>
              <a:t>Länk till artikel och kontakt pluggjobb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9E360812-6E79-C57A-1D9E-52779A00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A598-63F7-4389-822A-918460A1E17D}" type="slidenum">
              <a:rPr lang="sv-SE" smtClean="0"/>
              <a:t>4</a:t>
            </a:fld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0962368-E7DD-7895-B77B-C55414BD217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191999" y="3543634"/>
            <a:ext cx="11526257" cy="8674100"/>
          </a:xfrm>
        </p:spPr>
        <p:txBody>
          <a:bodyPr/>
          <a:lstStyle/>
          <a:p>
            <a:r>
              <a:rPr lang="sv-SE" dirty="0">
                <a:hlinkClick r:id="rId2"/>
              </a:rPr>
              <a:t>Pluggjobb ger både arbetslivserfarenhet och stöd i skolan » Vårt Göteborg (vartgoteborg.se)</a:t>
            </a:r>
            <a:endParaRPr lang="sv-SE" dirty="0"/>
          </a:p>
          <a:p>
            <a:endParaRPr lang="sv-SE" dirty="0"/>
          </a:p>
          <a:p>
            <a:r>
              <a:rPr lang="sv-SE" dirty="0">
                <a:hlinkClick r:id="rId3"/>
              </a:rPr>
              <a:t>Mail: Louise.rickardsson@familjebostader.se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Tel: 031-731 48 37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892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Familjebostäder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27544D"/>
      </a:accent1>
      <a:accent2>
        <a:srgbClr val="009E76"/>
      </a:accent2>
      <a:accent3>
        <a:srgbClr val="BDDCCA"/>
      </a:accent3>
      <a:accent4>
        <a:srgbClr val="F9DEC1"/>
      </a:accent4>
      <a:accent5>
        <a:srgbClr val="E59945"/>
      </a:accent5>
      <a:accent6>
        <a:srgbClr val="27544D"/>
      </a:accent6>
      <a:hlink>
        <a:srgbClr val="000000"/>
      </a:hlink>
      <a:folHlink>
        <a:srgbClr val="000000"/>
      </a:folHlink>
    </a:clrScheme>
    <a:fontScheme name="Familjebostäder">
      <a:majorFont>
        <a:latin typeface="Avenir Next LT Pro Demi"/>
        <a:ea typeface=""/>
        <a:cs typeface=""/>
      </a:majorFont>
      <a:minorFont>
        <a:latin typeface="Palatino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200" dirty="0" err="1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ts val="7000"/>
          </a:lnSpc>
          <a:defRPr sz="5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amiljebostäder ppt mall_20221026.potx" id="{EDC664BF-43FE-497B-9621-D9D8ECF523B8}" vid="{A2977DE9-60A2-469A-9DB2-31399EB7106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438</TotalTime>
  <Words>292</Words>
  <Application>Microsoft Office PowerPoint</Application>
  <PresentationFormat>Anpassad</PresentationFormat>
  <Paragraphs>34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Avenir Next LT Pro</vt:lpstr>
      <vt:lpstr>Avenir Next LT Pro Demi</vt:lpstr>
      <vt:lpstr>Calibri</vt:lpstr>
      <vt:lpstr>Palatino</vt:lpstr>
      <vt:lpstr>Office-tema</vt:lpstr>
      <vt:lpstr>Pluggjobb Familjebostäder och Frejaskolan 2022-2023 Tynnered</vt:lpstr>
      <vt:lpstr>Samarbete med  skolan avgörande - Delta i ordinarie lovskola en förutsättning för att  kunna söka.  - Skolan utser elever som kan tillgodogöra sig  insatsen.  - Coacher som känner eleverna är önskvärt,  relation viktigt.  - Undervisande lärare överlämnar konkreta uppgifter.  - Rektor ändrar eventuellt betyget efter undervisande  lärares nya bedömning.</vt:lpstr>
      <vt:lpstr>Mätbart mål: Öka antalet gymnasiestuderande i Tynnered  </vt:lpstr>
      <vt:lpstr>Länk till artikel och kontakt pluggjobb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Pluggjobb </dc:title>
  <dc:creator>Louise Rickardsson</dc:creator>
  <cp:lastModifiedBy>Louise Rickardsson</cp:lastModifiedBy>
  <cp:revision>34</cp:revision>
  <dcterms:created xsi:type="dcterms:W3CDTF">2023-09-27T10:15:10Z</dcterms:created>
  <dcterms:modified xsi:type="dcterms:W3CDTF">2024-02-02T14:48:02Z</dcterms:modified>
</cp:coreProperties>
</file>