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3.jpg" ContentType="image/jpg"/>
  <Override PartName="/ppt/media/image36.jpg" ContentType="image/jpg"/>
  <Override PartName="/ppt/media/image37.jpg" ContentType="image/jpg"/>
  <Override PartName="/ppt/media/image41.jpg" ContentType="image/jpg"/>
  <Override PartName="/ppt/media/image43.jpg" ContentType="image/jpg"/>
  <Override PartName="/ppt/media/image44.jpg" ContentType="image/jpg"/>
  <Override PartName="/ppt/media/image47.jpg" ContentType="image/jpg"/>
  <Override PartName="/ppt/media/image48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6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7.jpg" ContentType="image/jpg"/>
  <Override PartName="/ppt/media/image88.jpg" ContentType="image/jpg"/>
  <Override PartName="/ppt/media/image89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ppt/media/image104.jpg" ContentType="image/jpg"/>
  <Override PartName="/ppt/media/image106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30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48" r:id="rId2"/>
  </p:sldMasterIdLst>
  <p:notesMasterIdLst>
    <p:notesMasterId r:id="rId64"/>
  </p:notesMasterIdLst>
  <p:sldIdLst>
    <p:sldId id="214570706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11" r:id="rId51"/>
    <p:sldId id="310" r:id="rId52"/>
    <p:sldId id="303" r:id="rId53"/>
    <p:sldId id="309" r:id="rId54"/>
    <p:sldId id="304" r:id="rId55"/>
    <p:sldId id="2145707062" r:id="rId56"/>
    <p:sldId id="305" r:id="rId57"/>
    <p:sldId id="306" r:id="rId58"/>
    <p:sldId id="307" r:id="rId59"/>
    <p:sldId id="2145707065" r:id="rId60"/>
    <p:sldId id="2145707066" r:id="rId61"/>
    <p:sldId id="2145707067" r:id="rId62"/>
    <p:sldId id="2145707068" r:id="rId6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8AFC8D-8360-417B-95AB-0BFB6B316D81}" v="1" dt="2024-02-07T15:27:25.13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114" y="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83F6E1-EF4C-4DD1-AFC9-4224253C64DA}" type="doc">
      <dgm:prSet loTypeId="urn:microsoft.com/office/officeart/2005/8/layout/target1" loCatId="relationship" qsTypeId="urn:microsoft.com/office/officeart/2005/8/quickstyle/3d3" qsCatId="3D" csTypeId="urn:microsoft.com/office/officeart/2005/8/colors/colorful1" csCatId="colorful" phldr="1"/>
      <dgm:spPr/>
    </dgm:pt>
    <dgm:pt modelId="{60A9E2C8-3723-45E3-BD61-B85BF8077628}">
      <dgm:prSet phldrT="[Text]"/>
      <dgm:spPr/>
      <dgm:t>
        <a:bodyPr/>
        <a:lstStyle/>
        <a:p>
          <a:pPr algn="r"/>
          <a:r>
            <a:rPr lang="sv-SE" dirty="0"/>
            <a:t>Samverkansuppdraget</a:t>
          </a:r>
        </a:p>
      </dgm:t>
    </dgm:pt>
    <dgm:pt modelId="{1804398A-C429-405C-A4F5-80CDB49CA6DD}" type="parTrans" cxnId="{732C1A89-A68A-4C09-8232-DDA17F4748EB}">
      <dgm:prSet/>
      <dgm:spPr/>
      <dgm:t>
        <a:bodyPr/>
        <a:lstStyle/>
        <a:p>
          <a:pPr algn="r"/>
          <a:endParaRPr lang="sv-SE"/>
        </a:p>
      </dgm:t>
    </dgm:pt>
    <dgm:pt modelId="{B6A024DD-C723-421E-8096-7EB9374E4081}" type="sibTrans" cxnId="{732C1A89-A68A-4C09-8232-DDA17F4748EB}">
      <dgm:prSet/>
      <dgm:spPr/>
      <dgm:t>
        <a:bodyPr/>
        <a:lstStyle/>
        <a:p>
          <a:pPr algn="r"/>
          <a:endParaRPr lang="sv-SE"/>
        </a:p>
      </dgm:t>
    </dgm:pt>
    <dgm:pt modelId="{4B75C9CB-B80F-4108-9DE3-2AF0BF55709A}">
      <dgm:prSet phldrT="[Text]"/>
      <dgm:spPr/>
      <dgm:t>
        <a:bodyPr/>
        <a:lstStyle/>
        <a:p>
          <a:pPr algn="r"/>
          <a:r>
            <a:rPr lang="sv-SE" dirty="0"/>
            <a:t>Internsamverkan</a:t>
          </a:r>
        </a:p>
      </dgm:t>
    </dgm:pt>
    <dgm:pt modelId="{2798EBCE-B030-4DB2-A2A5-A2DF35DD575D}" type="parTrans" cxnId="{756FE0ED-61F3-4D99-BE36-91A3248C9364}">
      <dgm:prSet/>
      <dgm:spPr/>
      <dgm:t>
        <a:bodyPr/>
        <a:lstStyle/>
        <a:p>
          <a:pPr algn="r"/>
          <a:endParaRPr lang="sv-SE"/>
        </a:p>
      </dgm:t>
    </dgm:pt>
    <dgm:pt modelId="{C852CD95-8B83-41DF-9E04-BA3E6F705FCC}" type="sibTrans" cxnId="{756FE0ED-61F3-4D99-BE36-91A3248C9364}">
      <dgm:prSet/>
      <dgm:spPr/>
      <dgm:t>
        <a:bodyPr/>
        <a:lstStyle/>
        <a:p>
          <a:pPr algn="r"/>
          <a:endParaRPr lang="sv-SE"/>
        </a:p>
      </dgm:t>
    </dgm:pt>
    <dgm:pt modelId="{8A96D53A-04D2-4120-9385-9962D34D6E61}">
      <dgm:prSet phldrT="[Text]"/>
      <dgm:spPr/>
      <dgm:t>
        <a:bodyPr/>
        <a:lstStyle/>
        <a:p>
          <a:pPr algn="r"/>
          <a:r>
            <a:rPr lang="sv-SE" dirty="0"/>
            <a:t>Externsamverkan</a:t>
          </a:r>
        </a:p>
      </dgm:t>
    </dgm:pt>
    <dgm:pt modelId="{87BBDC61-565B-4650-A9CA-12A63D342960}" type="parTrans" cxnId="{7FBA5F29-4587-4EE8-A239-66A0A927B9C6}">
      <dgm:prSet/>
      <dgm:spPr/>
      <dgm:t>
        <a:bodyPr/>
        <a:lstStyle/>
        <a:p>
          <a:pPr algn="r"/>
          <a:endParaRPr lang="sv-SE"/>
        </a:p>
      </dgm:t>
    </dgm:pt>
    <dgm:pt modelId="{18C38A6C-1DD7-4771-867B-86A2B83D3D19}" type="sibTrans" cxnId="{7FBA5F29-4587-4EE8-A239-66A0A927B9C6}">
      <dgm:prSet/>
      <dgm:spPr/>
      <dgm:t>
        <a:bodyPr/>
        <a:lstStyle/>
        <a:p>
          <a:pPr algn="r"/>
          <a:endParaRPr lang="sv-SE"/>
        </a:p>
      </dgm:t>
    </dgm:pt>
    <dgm:pt modelId="{42E8A25E-F3EF-4C18-B160-91C00FBA50F0}" type="pres">
      <dgm:prSet presAssocID="{E183F6E1-EF4C-4DD1-AFC9-4224253C64DA}" presName="composite" presStyleCnt="0">
        <dgm:presLayoutVars>
          <dgm:chMax val="5"/>
          <dgm:dir/>
          <dgm:resizeHandles val="exact"/>
        </dgm:presLayoutVars>
      </dgm:prSet>
      <dgm:spPr/>
    </dgm:pt>
    <dgm:pt modelId="{ADC716E7-A8C9-4021-B8D9-4DA9EE101043}" type="pres">
      <dgm:prSet presAssocID="{60A9E2C8-3723-45E3-BD61-B85BF8077628}" presName="circle1" presStyleLbl="lnNode1" presStyleIdx="0" presStyleCnt="3"/>
      <dgm:spPr/>
    </dgm:pt>
    <dgm:pt modelId="{6651D010-C5AC-4187-93E3-7D4CD0AB0596}" type="pres">
      <dgm:prSet presAssocID="{60A9E2C8-3723-45E3-BD61-B85BF8077628}" presName="text1" presStyleLbl="revTx" presStyleIdx="0" presStyleCnt="3">
        <dgm:presLayoutVars>
          <dgm:bulletEnabled val="1"/>
        </dgm:presLayoutVars>
      </dgm:prSet>
      <dgm:spPr/>
    </dgm:pt>
    <dgm:pt modelId="{684354F3-95C8-4CEE-981B-4E353DDBDB80}" type="pres">
      <dgm:prSet presAssocID="{60A9E2C8-3723-45E3-BD61-B85BF8077628}" presName="line1" presStyleLbl="callout" presStyleIdx="0" presStyleCnt="6"/>
      <dgm:spPr/>
    </dgm:pt>
    <dgm:pt modelId="{13F76032-CE2F-41A9-B5AD-51727235586C}" type="pres">
      <dgm:prSet presAssocID="{60A9E2C8-3723-45E3-BD61-B85BF8077628}" presName="d1" presStyleLbl="callout" presStyleIdx="1" presStyleCnt="6"/>
      <dgm:spPr/>
    </dgm:pt>
    <dgm:pt modelId="{9F1D3A04-35B5-4C3D-A9E0-53A2203C2978}" type="pres">
      <dgm:prSet presAssocID="{4B75C9CB-B80F-4108-9DE3-2AF0BF55709A}" presName="circle2" presStyleLbl="lnNode1" presStyleIdx="1" presStyleCnt="3"/>
      <dgm:spPr/>
    </dgm:pt>
    <dgm:pt modelId="{59019760-0E5D-4266-9ED2-8970A0E16FE1}" type="pres">
      <dgm:prSet presAssocID="{4B75C9CB-B80F-4108-9DE3-2AF0BF55709A}" presName="text2" presStyleLbl="revTx" presStyleIdx="1" presStyleCnt="3">
        <dgm:presLayoutVars>
          <dgm:bulletEnabled val="1"/>
        </dgm:presLayoutVars>
      </dgm:prSet>
      <dgm:spPr/>
    </dgm:pt>
    <dgm:pt modelId="{5C0FAB14-35F3-4A76-BE66-4EFBD11F60A4}" type="pres">
      <dgm:prSet presAssocID="{4B75C9CB-B80F-4108-9DE3-2AF0BF55709A}" presName="line2" presStyleLbl="callout" presStyleIdx="2" presStyleCnt="6"/>
      <dgm:spPr/>
    </dgm:pt>
    <dgm:pt modelId="{48EB0D28-AC4C-474C-B709-C0A8067CB6E3}" type="pres">
      <dgm:prSet presAssocID="{4B75C9CB-B80F-4108-9DE3-2AF0BF55709A}" presName="d2" presStyleLbl="callout" presStyleIdx="3" presStyleCnt="6"/>
      <dgm:spPr/>
    </dgm:pt>
    <dgm:pt modelId="{342B5AA6-791B-4A1C-BCFE-66FC41A7F3FB}" type="pres">
      <dgm:prSet presAssocID="{8A96D53A-04D2-4120-9385-9962D34D6E61}" presName="circle3" presStyleLbl="lnNode1" presStyleIdx="2" presStyleCnt="3"/>
      <dgm:spPr/>
    </dgm:pt>
    <dgm:pt modelId="{C96B7179-4AD3-434C-9DF9-5ACDBD5019F6}" type="pres">
      <dgm:prSet presAssocID="{8A96D53A-04D2-4120-9385-9962D34D6E61}" presName="text3" presStyleLbl="revTx" presStyleIdx="2" presStyleCnt="3">
        <dgm:presLayoutVars>
          <dgm:bulletEnabled val="1"/>
        </dgm:presLayoutVars>
      </dgm:prSet>
      <dgm:spPr/>
    </dgm:pt>
    <dgm:pt modelId="{C5905E35-5567-462D-9064-5CB6A7872129}" type="pres">
      <dgm:prSet presAssocID="{8A96D53A-04D2-4120-9385-9962D34D6E61}" presName="line3" presStyleLbl="callout" presStyleIdx="4" presStyleCnt="6"/>
      <dgm:spPr/>
    </dgm:pt>
    <dgm:pt modelId="{E8828B1A-028D-487F-BB23-2DE7FF5F50C8}" type="pres">
      <dgm:prSet presAssocID="{8A96D53A-04D2-4120-9385-9962D34D6E61}" presName="d3" presStyleLbl="callout" presStyleIdx="5" presStyleCnt="6"/>
      <dgm:spPr/>
    </dgm:pt>
  </dgm:ptLst>
  <dgm:cxnLst>
    <dgm:cxn modelId="{4F45FF00-A8F0-4C63-84E6-0464BA0F1125}" type="presOf" srcId="{E183F6E1-EF4C-4DD1-AFC9-4224253C64DA}" destId="{42E8A25E-F3EF-4C18-B160-91C00FBA50F0}" srcOrd="0" destOrd="0" presId="urn:microsoft.com/office/officeart/2005/8/layout/target1"/>
    <dgm:cxn modelId="{7FBA5F29-4587-4EE8-A239-66A0A927B9C6}" srcId="{E183F6E1-EF4C-4DD1-AFC9-4224253C64DA}" destId="{8A96D53A-04D2-4120-9385-9962D34D6E61}" srcOrd="2" destOrd="0" parTransId="{87BBDC61-565B-4650-A9CA-12A63D342960}" sibTransId="{18C38A6C-1DD7-4771-867B-86A2B83D3D19}"/>
    <dgm:cxn modelId="{B429982B-C01B-4C07-ADD2-6079FEDA38FC}" type="presOf" srcId="{8A96D53A-04D2-4120-9385-9962D34D6E61}" destId="{C96B7179-4AD3-434C-9DF9-5ACDBD5019F6}" srcOrd="0" destOrd="0" presId="urn:microsoft.com/office/officeart/2005/8/layout/target1"/>
    <dgm:cxn modelId="{61C24D83-1E75-47EB-9CC9-65F14217726B}" type="presOf" srcId="{60A9E2C8-3723-45E3-BD61-B85BF8077628}" destId="{6651D010-C5AC-4187-93E3-7D4CD0AB0596}" srcOrd="0" destOrd="0" presId="urn:microsoft.com/office/officeart/2005/8/layout/target1"/>
    <dgm:cxn modelId="{732C1A89-A68A-4C09-8232-DDA17F4748EB}" srcId="{E183F6E1-EF4C-4DD1-AFC9-4224253C64DA}" destId="{60A9E2C8-3723-45E3-BD61-B85BF8077628}" srcOrd="0" destOrd="0" parTransId="{1804398A-C429-405C-A4F5-80CDB49CA6DD}" sibTransId="{B6A024DD-C723-421E-8096-7EB9374E4081}"/>
    <dgm:cxn modelId="{C40B2EDA-0BC5-4E01-8AFD-A6D5215D3398}" type="presOf" srcId="{4B75C9CB-B80F-4108-9DE3-2AF0BF55709A}" destId="{59019760-0E5D-4266-9ED2-8970A0E16FE1}" srcOrd="0" destOrd="0" presId="urn:microsoft.com/office/officeart/2005/8/layout/target1"/>
    <dgm:cxn modelId="{756FE0ED-61F3-4D99-BE36-91A3248C9364}" srcId="{E183F6E1-EF4C-4DD1-AFC9-4224253C64DA}" destId="{4B75C9CB-B80F-4108-9DE3-2AF0BF55709A}" srcOrd="1" destOrd="0" parTransId="{2798EBCE-B030-4DB2-A2A5-A2DF35DD575D}" sibTransId="{C852CD95-8B83-41DF-9E04-BA3E6F705FCC}"/>
    <dgm:cxn modelId="{EEF2DD72-4FCC-4CC0-8CF4-2E88B77041AD}" type="presParOf" srcId="{42E8A25E-F3EF-4C18-B160-91C00FBA50F0}" destId="{ADC716E7-A8C9-4021-B8D9-4DA9EE101043}" srcOrd="0" destOrd="0" presId="urn:microsoft.com/office/officeart/2005/8/layout/target1"/>
    <dgm:cxn modelId="{A4A18ED4-F65D-4864-B389-6094ED581B6A}" type="presParOf" srcId="{42E8A25E-F3EF-4C18-B160-91C00FBA50F0}" destId="{6651D010-C5AC-4187-93E3-7D4CD0AB0596}" srcOrd="1" destOrd="0" presId="urn:microsoft.com/office/officeart/2005/8/layout/target1"/>
    <dgm:cxn modelId="{0BDD6AF1-6891-49FA-AB0F-86FB149BF3F7}" type="presParOf" srcId="{42E8A25E-F3EF-4C18-B160-91C00FBA50F0}" destId="{684354F3-95C8-4CEE-981B-4E353DDBDB80}" srcOrd="2" destOrd="0" presId="urn:microsoft.com/office/officeart/2005/8/layout/target1"/>
    <dgm:cxn modelId="{C96BCC71-3B7D-4AD7-B8F3-527EC89C4A1B}" type="presParOf" srcId="{42E8A25E-F3EF-4C18-B160-91C00FBA50F0}" destId="{13F76032-CE2F-41A9-B5AD-51727235586C}" srcOrd="3" destOrd="0" presId="urn:microsoft.com/office/officeart/2005/8/layout/target1"/>
    <dgm:cxn modelId="{BB988DE1-32EF-45C2-8353-5122277B4187}" type="presParOf" srcId="{42E8A25E-F3EF-4C18-B160-91C00FBA50F0}" destId="{9F1D3A04-35B5-4C3D-A9E0-53A2203C2978}" srcOrd="4" destOrd="0" presId="urn:microsoft.com/office/officeart/2005/8/layout/target1"/>
    <dgm:cxn modelId="{D048056A-B1FD-458E-8744-8FD2301B10CF}" type="presParOf" srcId="{42E8A25E-F3EF-4C18-B160-91C00FBA50F0}" destId="{59019760-0E5D-4266-9ED2-8970A0E16FE1}" srcOrd="5" destOrd="0" presId="urn:microsoft.com/office/officeart/2005/8/layout/target1"/>
    <dgm:cxn modelId="{03275275-A23B-4663-907D-4D133D29E473}" type="presParOf" srcId="{42E8A25E-F3EF-4C18-B160-91C00FBA50F0}" destId="{5C0FAB14-35F3-4A76-BE66-4EFBD11F60A4}" srcOrd="6" destOrd="0" presId="urn:microsoft.com/office/officeart/2005/8/layout/target1"/>
    <dgm:cxn modelId="{84193E0D-F548-41D4-AE5E-929C3D78668C}" type="presParOf" srcId="{42E8A25E-F3EF-4C18-B160-91C00FBA50F0}" destId="{48EB0D28-AC4C-474C-B709-C0A8067CB6E3}" srcOrd="7" destOrd="0" presId="urn:microsoft.com/office/officeart/2005/8/layout/target1"/>
    <dgm:cxn modelId="{C1EFAA00-539C-4314-B4F3-FC380EB50A20}" type="presParOf" srcId="{42E8A25E-F3EF-4C18-B160-91C00FBA50F0}" destId="{342B5AA6-791B-4A1C-BCFE-66FC41A7F3FB}" srcOrd="8" destOrd="0" presId="urn:microsoft.com/office/officeart/2005/8/layout/target1"/>
    <dgm:cxn modelId="{3AC15909-A5B4-4664-88D0-50141B9D258D}" type="presParOf" srcId="{42E8A25E-F3EF-4C18-B160-91C00FBA50F0}" destId="{C96B7179-4AD3-434C-9DF9-5ACDBD5019F6}" srcOrd="9" destOrd="0" presId="urn:microsoft.com/office/officeart/2005/8/layout/target1"/>
    <dgm:cxn modelId="{845A4FF1-C0F4-4617-AEE5-7EE29A8FB0BC}" type="presParOf" srcId="{42E8A25E-F3EF-4C18-B160-91C00FBA50F0}" destId="{C5905E35-5567-462D-9064-5CB6A7872129}" srcOrd="10" destOrd="0" presId="urn:microsoft.com/office/officeart/2005/8/layout/target1"/>
    <dgm:cxn modelId="{B72041AB-C8A5-40E4-911A-24FFE761C5F8}" type="presParOf" srcId="{42E8A25E-F3EF-4C18-B160-91C00FBA50F0}" destId="{E8828B1A-028D-487F-BB23-2DE7FF5F50C8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B5AA6-791B-4A1C-BCFE-66FC41A7F3FB}">
      <dsp:nvSpPr>
        <dsp:cNvPr id="0" name=""/>
        <dsp:cNvSpPr/>
      </dsp:nvSpPr>
      <dsp:spPr>
        <a:xfrm>
          <a:off x="34580" y="859272"/>
          <a:ext cx="2577818" cy="25778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1D3A04-35B5-4C3D-A9E0-53A2203C2978}">
      <dsp:nvSpPr>
        <dsp:cNvPr id="0" name=""/>
        <dsp:cNvSpPr/>
      </dsp:nvSpPr>
      <dsp:spPr>
        <a:xfrm>
          <a:off x="550143" y="1374836"/>
          <a:ext cx="1546690" cy="15466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C716E7-A8C9-4021-B8D9-4DA9EE101043}">
      <dsp:nvSpPr>
        <dsp:cNvPr id="0" name=""/>
        <dsp:cNvSpPr/>
      </dsp:nvSpPr>
      <dsp:spPr>
        <a:xfrm>
          <a:off x="1065707" y="1890400"/>
          <a:ext cx="515563" cy="5155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51D010-C5AC-4187-93E3-7D4CD0AB0596}">
      <dsp:nvSpPr>
        <dsp:cNvPr id="0" name=""/>
        <dsp:cNvSpPr/>
      </dsp:nvSpPr>
      <dsp:spPr>
        <a:xfrm>
          <a:off x="3042034" y="0"/>
          <a:ext cx="1288909" cy="75186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Samverkansuppdraget</a:t>
          </a:r>
        </a:p>
      </dsp:txBody>
      <dsp:txXfrm>
        <a:off x="3042034" y="0"/>
        <a:ext cx="1288909" cy="751863"/>
      </dsp:txXfrm>
    </dsp:sp>
    <dsp:sp modelId="{684354F3-95C8-4CEE-981B-4E353DDBDB80}">
      <dsp:nvSpPr>
        <dsp:cNvPr id="0" name=""/>
        <dsp:cNvSpPr/>
      </dsp:nvSpPr>
      <dsp:spPr>
        <a:xfrm>
          <a:off x="2719807" y="375931"/>
          <a:ext cx="3222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F76032-CE2F-41A9-B5AD-51727235586C}">
      <dsp:nvSpPr>
        <dsp:cNvPr id="0" name=""/>
        <dsp:cNvSpPr/>
      </dsp:nvSpPr>
      <dsp:spPr>
        <a:xfrm rot="5400000">
          <a:off x="1135093" y="564757"/>
          <a:ext cx="1771820" cy="1395029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19760-0E5D-4266-9ED2-8970A0E16FE1}">
      <dsp:nvSpPr>
        <dsp:cNvPr id="0" name=""/>
        <dsp:cNvSpPr/>
      </dsp:nvSpPr>
      <dsp:spPr>
        <a:xfrm>
          <a:off x="3042034" y="751863"/>
          <a:ext cx="1288909" cy="75186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Internsamverkan</a:t>
          </a:r>
        </a:p>
      </dsp:txBody>
      <dsp:txXfrm>
        <a:off x="3042034" y="751863"/>
        <a:ext cx="1288909" cy="751863"/>
      </dsp:txXfrm>
    </dsp:sp>
    <dsp:sp modelId="{5C0FAB14-35F3-4A76-BE66-4EFBD11F60A4}">
      <dsp:nvSpPr>
        <dsp:cNvPr id="0" name=""/>
        <dsp:cNvSpPr/>
      </dsp:nvSpPr>
      <dsp:spPr>
        <a:xfrm>
          <a:off x="2719807" y="1127795"/>
          <a:ext cx="3222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EB0D28-AC4C-474C-B709-C0A8067CB6E3}">
      <dsp:nvSpPr>
        <dsp:cNvPr id="0" name=""/>
        <dsp:cNvSpPr/>
      </dsp:nvSpPr>
      <dsp:spPr>
        <a:xfrm rot="5400000">
          <a:off x="1515407" y="1304891"/>
          <a:ext cx="1380679" cy="102554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B7179-4AD3-434C-9DF9-5ACDBD5019F6}">
      <dsp:nvSpPr>
        <dsp:cNvPr id="0" name=""/>
        <dsp:cNvSpPr/>
      </dsp:nvSpPr>
      <dsp:spPr>
        <a:xfrm>
          <a:off x="3042034" y="1503727"/>
          <a:ext cx="1288909" cy="75186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12700" bIns="1270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000" kern="1200" dirty="0"/>
            <a:t>Externsamverkan</a:t>
          </a:r>
        </a:p>
      </dsp:txBody>
      <dsp:txXfrm>
        <a:off x="3042034" y="1503727"/>
        <a:ext cx="1288909" cy="751863"/>
      </dsp:txXfrm>
    </dsp:sp>
    <dsp:sp modelId="{C5905E35-5567-462D-9064-5CB6A7872129}">
      <dsp:nvSpPr>
        <dsp:cNvPr id="0" name=""/>
        <dsp:cNvSpPr/>
      </dsp:nvSpPr>
      <dsp:spPr>
        <a:xfrm>
          <a:off x="2719807" y="1879659"/>
          <a:ext cx="3222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28B1A-028D-487F-BB23-2DE7FF5F50C8}">
      <dsp:nvSpPr>
        <dsp:cNvPr id="0" name=""/>
        <dsp:cNvSpPr/>
      </dsp:nvSpPr>
      <dsp:spPr>
        <a:xfrm rot="5400000">
          <a:off x="1896194" y="2044424"/>
          <a:ext cx="986445" cy="6560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48519-761C-4E0D-948E-0ED988351F76}" type="datetimeFigureOut">
              <a:rPr lang="sv-SE" smtClean="0"/>
              <a:t>2024-02-08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C474E-E57D-4FE7-ACC0-52F3D01D1A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246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Roko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C474E-E57D-4FE7-ACC0-52F3D01D1A4F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523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75D4B-BB15-455C-B602-B724EF3136D6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6146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Under 2022 ska insatserna att kommunicera möjligheterna till samverkan och vilket stöd som finns att få intensifieras i enlighet med den samverkansmodell som tekniska nämnden beslutade 2020.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75D4B-BB15-455C-B602-B724EF3136D6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259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Under perioden har det kommit in 7 ansökningar. 4 har fått beviljat samverkansstöd (Hyllie, Rosengård, Västra hamnen och Seveds plan) övriga är under beredning (Hermodsdal, Kirseberg och </a:t>
            </a:r>
            <a:r>
              <a:rPr lang="sv-SE" dirty="0" err="1"/>
              <a:t>Klagshamn</a:t>
            </a:r>
            <a:r>
              <a:rPr lang="sv-SE" dirty="0"/>
              <a:t>). Sedan innan har vi 4 (City, Limhamn, Sofielund och Möllevången). I dagsläget har vi alltså sammanlagt 8 aktiva samverkansorganiseringar i Malmö.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75D4B-BB15-455C-B602-B724EF3136D6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2434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Exklusive intäktsbortfall </a:t>
            </a:r>
            <a:r>
              <a:rPr lang="sv-SE" dirty="0" err="1"/>
              <a:t>pga</a:t>
            </a:r>
            <a:r>
              <a:rPr lang="sv-SE" dirty="0"/>
              <a:t> efterskänkt upplåtelse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75D4B-BB15-455C-B602-B724EF3136D6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3421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ser utvecklingen tydligt – mobilisering av lokala krafter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75D4B-BB15-455C-B602-B724EF3136D6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547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75D4B-BB15-455C-B602-B724EF3136D6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758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A267B6-6633-66B0-34D4-7FF45438C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C166C1-0680-C1A6-EDFC-8C5686C0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CD78893-8465-48DB-360B-32618ECC0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6B54-C1F1-4A97-958A-0530D17B128A}" type="datetimeFigureOut">
              <a:rPr lang="sv-SE" smtClean="0"/>
              <a:t>2024-02-08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4232A5-52FB-5C9F-7704-134D08EE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E211F3-7ED2-7A8B-450C-4EEE43FE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8CE5-0E1C-4DFD-B2BA-1B8D253A56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4438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D45795-9601-C25D-019E-5DE3B61B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585E64C-41CE-6B6C-2180-A4BF894B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6B54-C1F1-4A97-958A-0530D17B128A}" type="datetimeFigureOut">
              <a:rPr lang="sv-SE" smtClean="0"/>
              <a:t>2024-02-08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83364DB-7DDB-CF65-8AD1-85BE4047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00C854B-672F-BCDB-725C-FE303DC0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8CE5-0E1C-4DFD-B2BA-1B8D253A56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4773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738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7180" y="1442065"/>
            <a:ext cx="6254749" cy="541593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75801" y="435457"/>
            <a:ext cx="7840398" cy="9603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34" b="0" i="0">
                <a:solidFill>
                  <a:srgbClr val="0C090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293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0" i="0">
                <a:solidFill>
                  <a:srgbClr val="89000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596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997" y="5605562"/>
            <a:ext cx="2965128" cy="125243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956047"/>
            <a:ext cx="1588008" cy="190195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850" y="0"/>
            <a:ext cx="1825149" cy="132204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ön bild o text">
  <p:cSld name="grön bild o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373330">
            <a:off x="1044898" y="6032227"/>
            <a:ext cx="2721719" cy="232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6"/>
          <p:cNvPicPr preferRelativeResize="0"/>
          <p:nvPr/>
        </p:nvPicPr>
        <p:blipFill rotWithShape="1">
          <a:blip r:embed="rId3">
            <a:alphaModFix amt="85000"/>
          </a:blip>
          <a:srcRect/>
          <a:stretch/>
        </p:blipFill>
        <p:spPr>
          <a:xfrm>
            <a:off x="-2547181" y="4953252"/>
            <a:ext cx="4143589" cy="35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6"/>
          <p:cNvSpPr txBox="1">
            <a:spLocks noGrp="1"/>
          </p:cNvSpPr>
          <p:nvPr>
            <p:ph type="title"/>
          </p:nvPr>
        </p:nvSpPr>
        <p:spPr>
          <a:xfrm>
            <a:off x="3658355" y="615607"/>
            <a:ext cx="7356231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 Medium"/>
              <a:buNone/>
              <a:defRPr sz="3200" b="0" i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730" y="5520955"/>
            <a:ext cx="1205753" cy="120575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>
            <a:spLocks noGrp="1"/>
          </p:cNvSpPr>
          <p:nvPr>
            <p:ph type="pic" idx="2"/>
          </p:nvPr>
        </p:nvSpPr>
        <p:spPr>
          <a:xfrm>
            <a:off x="513555" y="676800"/>
            <a:ext cx="2710900" cy="4276355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3658354" y="1352405"/>
            <a:ext cx="6755225" cy="40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44444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t"/>
              <a:buNone/>
              <a:defRPr sz="1800">
                <a:latin typeface="Jost"/>
                <a:ea typeface="Jost"/>
                <a:cs typeface="Jost"/>
                <a:sym typeface="Jost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/>
                <a:ea typeface="Jost"/>
                <a:cs typeface="Jost"/>
                <a:sym typeface="Jost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/>
                <a:ea typeface="Jost"/>
                <a:cs typeface="Jost"/>
                <a:sym typeface="Jost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/>
                <a:ea typeface="Jost"/>
                <a:cs typeface="Jost"/>
                <a:sym typeface="Jost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Jost"/>
                <a:ea typeface="Jost"/>
                <a:cs typeface="Jost"/>
                <a:sym typeface="Jos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" name="Google Shape;3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455290">
            <a:off x="10261658" y="-962784"/>
            <a:ext cx="2245895" cy="1925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05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3C7125-3764-DEB6-4324-9F427FAD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C98B76E-1A57-F0EC-9259-2A89A6C19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803AB00-5ADC-7A48-307A-9645398EA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58D5EB3-284F-796D-27E3-EE7E6426C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6B54-C1F1-4A97-958A-0530D17B128A}" type="datetimeFigureOut">
              <a:rPr lang="sv-SE" smtClean="0"/>
              <a:t>2024-02-08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69F6744-F1A7-0C17-C858-840F58B3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B9B665-DDD1-2AA7-B227-26F2B0AC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8CE5-0E1C-4DFD-B2BA-1B8D253A56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71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DFD2C7-386D-4920-B268-4EA40D91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6B54-C1F1-4A97-958A-0530D17B128A}" type="datetimeFigureOut">
              <a:rPr lang="sv-SE" smtClean="0"/>
              <a:t>2024-02-08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539FDBE-D01A-6291-078D-3C3B2B94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1618D68-C5A8-930E-E70F-AA2CFF35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8CE5-0E1C-4DFD-B2BA-1B8D253A56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544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D5D549-3CEC-2094-8B5C-B7B0BC113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2FCA525F-A563-E2CF-69CE-4E078012ED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895A2A-B808-57A5-2DBA-53E55A5BF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DFAFE2D-3FD9-0E66-909E-0ED2F4709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A6B54-C1F1-4A97-958A-0530D17B128A}" type="datetimeFigureOut">
              <a:rPr lang="sv-SE" smtClean="0"/>
              <a:t>2024-02-08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9FCB612-6455-C86D-2226-2C230682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4DB0880-C203-6719-307B-AC5C9516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88CE5-0E1C-4DFD-B2BA-1B8D253A56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856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41338" y="2233116"/>
            <a:ext cx="2061845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93670" y="1315191"/>
            <a:ext cx="6537325" cy="474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639D7F6-096E-FE88-F87C-A5FFE88D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283EEC2-B72A-4CF3-23E3-8D3D3A33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FBE1515-AE5D-3900-1DFC-819706F74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A6B54-C1F1-4A97-958A-0530D17B128A}" type="datetimeFigureOut">
              <a:rPr lang="sv-SE" smtClean="0"/>
              <a:t>2024-02-08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4861E72-E71A-6FC4-DEB3-AAA802983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8088DFB-E5ED-6BA9-A9DF-62F90479D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88CE5-0E1C-4DFD-B2BA-1B8D253A560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33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55" r:id="rId3"/>
    <p:sldLayoutId id="2147483657" r:id="rId4"/>
    <p:sldLayoutId id="2147483650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1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22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g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76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g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g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g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g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83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jpg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jp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2.png"/><Relationship Id="rId7" Type="http://schemas.openxmlformats.org/officeDocument/2006/relationships/image" Target="../media/image9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g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01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31.png"/><Relationship Id="rId7" Type="http://schemas.openxmlformats.org/officeDocument/2006/relationships/image" Target="../media/image10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hyperlink" Target="https://www.youtube.com/watch?v=5TryfnQOKcs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objekt 2" descr="En bild som visar utomhus, hjul, himmel, Cykelhjul&#10;&#10;Automatiskt genererad beskrivning">
            <a:extLst>
              <a:ext uri="{FF2B5EF4-FFF2-40B4-BE49-F238E27FC236}">
                <a16:creationId xmlns:a16="http://schemas.microsoft.com/office/drawing/2014/main" id="{8FCB4267-00EC-ED47-CFE5-6762B9D65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F9BF0BE-77FD-4C0F-F843-BAB7318AB230}"/>
              </a:ext>
            </a:extLst>
          </p:cNvPr>
          <p:cNvSpPr txBox="1"/>
          <p:nvPr/>
        </p:nvSpPr>
        <p:spPr>
          <a:xfrm>
            <a:off x="7467600" y="762000"/>
            <a:ext cx="4552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0" u="none" strike="noStrike" baseline="0" dirty="0">
                <a:solidFill>
                  <a:srgbClr val="32620E"/>
                </a:solidFill>
                <a:latin typeface="Georgia Pro Cond Black" panose="02040A06050405020203" pitchFamily="18" charset="0"/>
                <a:cs typeface="Aldhabi" panose="020F0502020204030204" pitchFamily="2" charset="-78"/>
              </a:rPr>
              <a:t>MALMÖSPECIAL: </a:t>
            </a:r>
          </a:p>
          <a:p>
            <a:r>
              <a:rPr lang="sv-SE" sz="2400" b="1" i="0" u="none" strike="noStrike" baseline="0" dirty="0">
                <a:solidFill>
                  <a:srgbClr val="32620E"/>
                </a:solidFill>
                <a:latin typeface="Georgia Pro Cond Black" panose="02040A06050405020203" pitchFamily="18" charset="0"/>
                <a:cs typeface="Aldhabi" panose="020F0502020204030204" pitchFamily="2" charset="-78"/>
              </a:rPr>
              <a:t>Vad gör vi så bra i Malmö?</a:t>
            </a:r>
            <a:endParaRPr lang="sv-SE" sz="2400" dirty="0">
              <a:latin typeface="Georgia Pro Cond Black" panose="02040A06050405020203" pitchFamily="18" charset="0"/>
              <a:cs typeface="Aldhabi" panose="020F050202020403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781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4172" y="0"/>
            <a:ext cx="10963910" cy="6852284"/>
            <a:chOff x="614172" y="0"/>
            <a:chExt cx="10963910" cy="68522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172" y="0"/>
              <a:ext cx="10963656" cy="685190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89192" y="2225039"/>
              <a:ext cx="2364105" cy="1201420"/>
            </a:xfrm>
            <a:custGeom>
              <a:avLst/>
              <a:gdLst/>
              <a:ahLst/>
              <a:cxnLst/>
              <a:rect l="l" t="t" r="r" b="b"/>
              <a:pathLst>
                <a:path w="2364104" h="1201420">
                  <a:moveTo>
                    <a:pt x="2363723" y="0"/>
                  </a:moveTo>
                  <a:lnTo>
                    <a:pt x="0" y="0"/>
                  </a:lnTo>
                  <a:lnTo>
                    <a:pt x="0" y="1200912"/>
                  </a:lnTo>
                  <a:lnTo>
                    <a:pt x="2363723" y="1200912"/>
                  </a:lnTo>
                  <a:lnTo>
                    <a:pt x="23637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2015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100195" cy="1902460"/>
            <a:chOff x="0" y="4956047"/>
            <a:chExt cx="4100195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4997" y="5605562"/>
              <a:ext cx="2965128" cy="1252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88008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565147" y="0"/>
            <a:ext cx="10627360" cy="5939155"/>
            <a:chOff x="1565147" y="0"/>
            <a:chExt cx="10627360" cy="593915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6851" y="0"/>
              <a:ext cx="1825149" cy="13220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5147" y="438912"/>
              <a:ext cx="8929116" cy="55001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993517" y="3887851"/>
            <a:ext cx="6049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POSITION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=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IDYLLISK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STADSGATA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100195" cy="1902460"/>
            <a:chOff x="0" y="4956047"/>
            <a:chExt cx="4100195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4997" y="5605562"/>
              <a:ext cx="2965128" cy="1252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88008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850" y="0"/>
            <a:ext cx="1825149" cy="132204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65147" y="1417319"/>
            <a:ext cx="8648700" cy="42732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108450" cy="1905000"/>
            <a:chOff x="0" y="4953000"/>
            <a:chExt cx="4108450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234" y="5597995"/>
              <a:ext cx="2975684" cy="126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2580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125" y="0"/>
            <a:ext cx="1825874" cy="13222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65147" y="1417319"/>
            <a:ext cx="8648700" cy="42732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098925" cy="1905000"/>
            <a:chOff x="0" y="4953000"/>
            <a:chExt cx="4098925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93" y="5603914"/>
              <a:ext cx="2971563" cy="125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7151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67839" y="0"/>
            <a:ext cx="10424160" cy="5404485"/>
            <a:chOff x="1767839" y="0"/>
            <a:chExt cx="10424160" cy="540448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1874" y="0"/>
              <a:ext cx="1830125" cy="13276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7839" y="1130808"/>
              <a:ext cx="8648700" cy="42732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100195" cy="1902460"/>
            <a:chOff x="0" y="4956047"/>
            <a:chExt cx="4100195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4997" y="5605562"/>
              <a:ext cx="2965128" cy="1252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88008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850" y="0"/>
            <a:ext cx="1825149" cy="132204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5011" y="167639"/>
            <a:ext cx="5143499" cy="62423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098925" cy="1905000"/>
            <a:chOff x="0" y="4953000"/>
            <a:chExt cx="4098925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93" y="5603914"/>
              <a:ext cx="2971563" cy="125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7151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1874" y="0"/>
            <a:ext cx="1830125" cy="13276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65147" y="1417319"/>
            <a:ext cx="8648700" cy="42732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6347" y="0"/>
              <a:ext cx="4788408" cy="68564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8119" y="1523"/>
              <a:ext cx="4373880" cy="68564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857242" cy="68564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108450" cy="1905000"/>
            <a:chOff x="0" y="4953000"/>
            <a:chExt cx="4108450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234" y="5597995"/>
              <a:ext cx="2975684" cy="126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2580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125" y="0"/>
            <a:ext cx="1825874" cy="13222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4583" y="111252"/>
            <a:ext cx="8574024" cy="60472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0620"/>
            <a:ext cx="4081145" cy="1897380"/>
            <a:chOff x="0" y="4960620"/>
            <a:chExt cx="4081145" cy="189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409" y="5594661"/>
              <a:ext cx="2949388" cy="1263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20"/>
              <a:ext cx="1588007" cy="18973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828800" y="0"/>
            <a:ext cx="10363200" cy="5668010"/>
            <a:chOff x="1828800" y="0"/>
            <a:chExt cx="10363200" cy="566801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5497" y="0"/>
              <a:ext cx="1826502" cy="13158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8800" y="1232916"/>
              <a:ext cx="8817864" cy="44348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65960" y="765301"/>
              <a:ext cx="1059078" cy="4876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3661" y="765301"/>
              <a:ext cx="644143" cy="4876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66769" y="765301"/>
              <a:ext cx="2615565" cy="487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64986" y="765301"/>
              <a:ext cx="4466844" cy="4876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72916"/>
              <a:ext cx="2223261" cy="30850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9711" y="5849315"/>
              <a:ext cx="2784970" cy="10086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0932" y="906780"/>
              <a:ext cx="3404616" cy="34046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1855" y="1339596"/>
              <a:ext cx="4152900" cy="41529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4203" y="3555491"/>
              <a:ext cx="2691384" cy="26913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92567" y="906780"/>
              <a:ext cx="3118104" cy="3118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99776" y="5138928"/>
              <a:ext cx="1588007" cy="15880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35262" y="0"/>
              <a:ext cx="2856738" cy="8929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29115" y="5042915"/>
              <a:ext cx="1143000" cy="15438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F6F0E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1618" y="0"/>
            <a:ext cx="4580382" cy="68579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4128"/>
            <a:ext cx="4091939" cy="68338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7720" y="294131"/>
            <a:ext cx="2971800" cy="110337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54015" y="2130425"/>
            <a:ext cx="40570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Vi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är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en</a:t>
            </a:r>
            <a:r>
              <a:rPr sz="1200" spc="-3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stolt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och</a:t>
            </a:r>
            <a:r>
              <a:rPr sz="1200" spc="-3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spännande</a:t>
            </a:r>
            <a:r>
              <a:rPr sz="1200" spc="-5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gata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som</a:t>
            </a:r>
            <a:r>
              <a:rPr sz="1200" spc="-2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berikar</a:t>
            </a:r>
            <a:r>
              <a:rPr sz="1200" spc="-3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besökarna.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Bjuder</a:t>
            </a:r>
            <a:r>
              <a:rPr sz="1200" spc="-4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på</a:t>
            </a:r>
            <a:r>
              <a:rPr sz="1200" spc="-3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upplevelser,</a:t>
            </a:r>
            <a:r>
              <a:rPr sz="1200" spc="-4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förgyller,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och</a:t>
            </a:r>
            <a:r>
              <a:rPr sz="1200" spc="-2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adderar</a:t>
            </a:r>
            <a:r>
              <a:rPr sz="1200" spc="-3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värde.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Vi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vågar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testa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nytt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och</a:t>
            </a:r>
            <a:r>
              <a:rPr sz="1200" spc="-2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vara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lite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oväntade.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7523" y="2118360"/>
            <a:ext cx="2634996" cy="9784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504303" y="3529918"/>
            <a:ext cx="276098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Vi</a:t>
            </a:r>
            <a:r>
              <a:rPr sz="1200" spc="-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är 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personliga</a:t>
            </a:r>
            <a:r>
              <a:rPr sz="1200" spc="-4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och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nära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våra</a:t>
            </a:r>
            <a:r>
              <a:rPr sz="1200" spc="-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besökare,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ger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dom</a:t>
            </a:r>
            <a:r>
              <a:rPr sz="1200" spc="-3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det</a:t>
            </a:r>
            <a:r>
              <a:rPr sz="1200" spc="-3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lilla</a:t>
            </a:r>
            <a:r>
              <a:rPr sz="1200" spc="-2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extra.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Vi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gör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även 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omtänksamma</a:t>
            </a:r>
            <a:r>
              <a:rPr sz="1200" spc="-3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val</a:t>
            </a:r>
            <a:r>
              <a:rPr sz="1200" spc="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för</a:t>
            </a:r>
            <a:r>
              <a:rPr sz="1200" spc="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framtiden.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86811" y="3422903"/>
            <a:ext cx="4661916" cy="101498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171690" y="4867783"/>
            <a:ext cx="24847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Vi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gör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det</a:t>
            </a:r>
            <a:r>
              <a:rPr sz="1200" spc="-2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med</a:t>
            </a:r>
            <a:r>
              <a:rPr sz="1200" spc="-3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stil.</a:t>
            </a:r>
            <a:r>
              <a:rPr sz="1200" spc="-1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Både</a:t>
            </a:r>
            <a:r>
              <a:rPr sz="1200" spc="-2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hur</a:t>
            </a:r>
            <a:r>
              <a:rPr sz="1200" spc="-2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vi</a:t>
            </a:r>
            <a:r>
              <a:rPr sz="1200" spc="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beter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oss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och</a:t>
            </a:r>
            <a:r>
              <a:rPr sz="1200" spc="-1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hur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vi</a:t>
            </a:r>
            <a:r>
              <a:rPr sz="1200" spc="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ser</a:t>
            </a:r>
            <a:r>
              <a:rPr sz="1200" spc="-25" dirty="0">
                <a:solidFill>
                  <a:srgbClr val="AEABAB"/>
                </a:solidFill>
                <a:latin typeface="Arial"/>
                <a:cs typeface="Arial"/>
              </a:rPr>
              <a:t> ut.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Vi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gör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AEABAB"/>
                </a:solidFill>
                <a:latin typeface="Arial"/>
                <a:cs typeface="Arial"/>
              </a:rPr>
              <a:t>medvetna</a:t>
            </a:r>
            <a:r>
              <a:rPr sz="1200" spc="-65" dirty="0">
                <a:solidFill>
                  <a:srgbClr val="AEABAB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AEABAB"/>
                </a:solidFill>
                <a:latin typeface="Arial"/>
                <a:cs typeface="Arial"/>
              </a:rPr>
              <a:t>val.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55620" y="4780788"/>
            <a:ext cx="4661915" cy="10149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0620"/>
            <a:ext cx="4081145" cy="1897380"/>
            <a:chOff x="0" y="4960620"/>
            <a:chExt cx="4081145" cy="189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409" y="5594661"/>
              <a:ext cx="2949388" cy="1263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20"/>
              <a:ext cx="1588007" cy="18973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497" y="0"/>
            <a:ext cx="1826502" cy="13158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87067" y="158495"/>
            <a:ext cx="8602980" cy="58597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098925" cy="1905000"/>
            <a:chOff x="0" y="4953000"/>
            <a:chExt cx="4098925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93" y="5603914"/>
              <a:ext cx="2971563" cy="125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7151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1874" y="0"/>
            <a:ext cx="1830125" cy="13276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78151" y="513587"/>
            <a:ext cx="4079748" cy="544068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45580" y="513587"/>
            <a:ext cx="4081272" cy="54406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108450" cy="1905000"/>
            <a:chOff x="0" y="4953000"/>
            <a:chExt cx="4108450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234" y="5597995"/>
              <a:ext cx="2975684" cy="126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2580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125" y="0"/>
            <a:ext cx="1825874" cy="13222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75503" y="742187"/>
            <a:ext cx="5145024" cy="53736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71827" y="1150619"/>
            <a:ext cx="3201923" cy="42748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100195" cy="1902460"/>
            <a:chOff x="0" y="4956047"/>
            <a:chExt cx="4100195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4997" y="5605562"/>
              <a:ext cx="2965128" cy="1252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88008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850" y="0"/>
            <a:ext cx="1825149" cy="132204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090927" y="1417319"/>
            <a:ext cx="7597140" cy="42732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0620"/>
            <a:ext cx="4081145" cy="1897380"/>
            <a:chOff x="0" y="4960620"/>
            <a:chExt cx="4081145" cy="189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409" y="5594661"/>
              <a:ext cx="2949388" cy="1263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20"/>
              <a:ext cx="1588007" cy="18973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497" y="0"/>
            <a:ext cx="1826502" cy="13158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1904" y="1417319"/>
            <a:ext cx="6810756" cy="42184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0620"/>
            <a:ext cx="4081145" cy="1897380"/>
            <a:chOff x="0" y="4960620"/>
            <a:chExt cx="4081145" cy="189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409" y="5594661"/>
              <a:ext cx="2949388" cy="1263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20"/>
              <a:ext cx="1588007" cy="18973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497" y="0"/>
            <a:ext cx="1826502" cy="13158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62200" y="627887"/>
            <a:ext cx="7467600" cy="56022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0620"/>
            <a:ext cx="4081145" cy="1897380"/>
            <a:chOff x="0" y="4960620"/>
            <a:chExt cx="4081145" cy="189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409" y="5594661"/>
              <a:ext cx="2949388" cy="1263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20"/>
              <a:ext cx="1588007" cy="18973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497" y="0"/>
            <a:ext cx="1826502" cy="13158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20467" y="227076"/>
            <a:ext cx="7993380" cy="57729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098925" cy="1905000"/>
            <a:chOff x="0" y="4953000"/>
            <a:chExt cx="4098925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93" y="5603914"/>
              <a:ext cx="2971563" cy="125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7151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1874" y="0"/>
            <a:ext cx="1830125" cy="13276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9520" y="102107"/>
            <a:ext cx="4384547" cy="614019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108450" cy="1905000"/>
            <a:chOff x="0" y="4953000"/>
            <a:chExt cx="4108450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234" y="5597995"/>
              <a:ext cx="2975684" cy="126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2580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125" y="0"/>
            <a:ext cx="1825874" cy="13222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2832" y="541019"/>
            <a:ext cx="5143500" cy="54269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70547" y="541019"/>
            <a:ext cx="4070604" cy="54269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098925" cy="1905000"/>
            <a:chOff x="0" y="4953000"/>
            <a:chExt cx="4098925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93" y="5603914"/>
              <a:ext cx="2971563" cy="125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7151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1874" y="0"/>
            <a:ext cx="1830125" cy="13276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20139" y="612343"/>
            <a:ext cx="8789035" cy="4264660"/>
            <a:chOff x="1120139" y="612343"/>
            <a:chExt cx="8789035" cy="426466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67711" y="612343"/>
              <a:ext cx="7504938" cy="487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0139" y="883920"/>
              <a:ext cx="3816096" cy="37002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0407" y="1491995"/>
              <a:ext cx="4358640" cy="338480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617723" y="4914138"/>
            <a:ext cx="63684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254" dirty="0">
                <a:latin typeface="Arial Narrow"/>
                <a:cs typeface="Arial Narrow"/>
              </a:rPr>
              <a:t>Malmö</a:t>
            </a:r>
            <a:r>
              <a:rPr sz="3600" i="1" spc="-105" dirty="0">
                <a:latin typeface="Arial Narrow"/>
                <a:cs typeface="Arial Narrow"/>
              </a:rPr>
              <a:t> </a:t>
            </a:r>
            <a:r>
              <a:rPr sz="3600" i="1" spc="-254" dirty="0">
                <a:latin typeface="Arial Narrow"/>
                <a:cs typeface="Arial Narrow"/>
              </a:rPr>
              <a:t>City</a:t>
            </a:r>
            <a:r>
              <a:rPr sz="3600" i="1" spc="-90" dirty="0">
                <a:latin typeface="Arial Narrow"/>
                <a:cs typeface="Arial Narrow"/>
              </a:rPr>
              <a:t> </a:t>
            </a:r>
            <a:r>
              <a:rPr sz="3600" spc="-315" dirty="0">
                <a:latin typeface="Arial Narrow"/>
                <a:cs typeface="Arial Narrow"/>
              </a:rPr>
              <a:t>–</a:t>
            </a:r>
            <a:r>
              <a:rPr sz="3600" spc="-95" dirty="0">
                <a:latin typeface="Arial Narrow"/>
                <a:cs typeface="Arial Narrow"/>
              </a:rPr>
              <a:t> </a:t>
            </a:r>
            <a:r>
              <a:rPr sz="3600" i="1" spc="-145" dirty="0">
                <a:latin typeface="Arial Narrow"/>
                <a:cs typeface="Arial Narrow"/>
              </a:rPr>
              <a:t>för</a:t>
            </a:r>
            <a:r>
              <a:rPr sz="3600" i="1" spc="-110" dirty="0">
                <a:latin typeface="Arial Narrow"/>
                <a:cs typeface="Arial Narrow"/>
              </a:rPr>
              <a:t> </a:t>
            </a:r>
            <a:r>
              <a:rPr sz="3600" i="1" spc="-150" dirty="0">
                <a:latin typeface="Arial Narrow"/>
                <a:cs typeface="Arial Narrow"/>
              </a:rPr>
              <a:t>alla</a:t>
            </a:r>
            <a:r>
              <a:rPr sz="3600" i="1" spc="-125" dirty="0">
                <a:latin typeface="Arial Narrow"/>
                <a:cs typeface="Arial Narrow"/>
              </a:rPr>
              <a:t> </a:t>
            </a:r>
            <a:r>
              <a:rPr sz="3600" i="1" spc="-170" dirty="0">
                <a:latin typeface="Arial Narrow"/>
                <a:cs typeface="Arial Narrow"/>
              </a:rPr>
              <a:t>att</a:t>
            </a:r>
            <a:r>
              <a:rPr sz="3600" i="1" spc="-90" dirty="0">
                <a:latin typeface="Arial Narrow"/>
                <a:cs typeface="Arial Narrow"/>
              </a:rPr>
              <a:t> </a:t>
            </a:r>
            <a:r>
              <a:rPr sz="3600" i="1" spc="-305" dirty="0">
                <a:latin typeface="Arial Narrow"/>
                <a:cs typeface="Arial Narrow"/>
              </a:rPr>
              <a:t>älska</a:t>
            </a:r>
            <a:r>
              <a:rPr sz="3600" i="1" spc="-110" dirty="0">
                <a:latin typeface="Arial Narrow"/>
                <a:cs typeface="Arial Narrow"/>
              </a:rPr>
              <a:t> </a:t>
            </a:r>
            <a:r>
              <a:rPr sz="3600" i="1" spc="-365" dirty="0">
                <a:latin typeface="Arial Narrow"/>
                <a:cs typeface="Arial Narrow"/>
              </a:rPr>
              <a:t>och</a:t>
            </a:r>
            <a:r>
              <a:rPr sz="3600" i="1" spc="-105" dirty="0">
                <a:latin typeface="Arial Narrow"/>
                <a:cs typeface="Arial Narrow"/>
              </a:rPr>
              <a:t> </a:t>
            </a:r>
            <a:r>
              <a:rPr sz="3600" i="1" spc="-300" dirty="0">
                <a:latin typeface="Arial Narrow"/>
                <a:cs typeface="Arial Narrow"/>
              </a:rPr>
              <a:t>återuppleva</a:t>
            </a:r>
            <a:endParaRPr sz="3600">
              <a:latin typeface="Arial Narrow"/>
              <a:cs typeface="Arial Narrow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37654" y="5387340"/>
            <a:ext cx="916442" cy="12405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070350" cy="1902460"/>
            <a:chOff x="0" y="4956047"/>
            <a:chExt cx="4070350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9825" y="5606872"/>
              <a:ext cx="2940339" cy="12511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92580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285" y="0"/>
            <a:ext cx="1826713" cy="13319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78507" y="158495"/>
            <a:ext cx="8375904" cy="58887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100195" cy="1902460"/>
            <a:chOff x="0" y="4956047"/>
            <a:chExt cx="4100195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4997" y="5605562"/>
              <a:ext cx="2965128" cy="1252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88008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850" y="0"/>
            <a:ext cx="1825149" cy="132204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52671" y="0"/>
            <a:ext cx="4579620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0620"/>
            <a:ext cx="4081145" cy="1897380"/>
            <a:chOff x="0" y="4960620"/>
            <a:chExt cx="4081145" cy="189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409" y="5594661"/>
              <a:ext cx="2949388" cy="1263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20"/>
              <a:ext cx="1588007" cy="18973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497" y="0"/>
            <a:ext cx="1826502" cy="13158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25583" y="5381244"/>
            <a:ext cx="975360" cy="123901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62200" y="0"/>
            <a:ext cx="7165848" cy="61615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070350" cy="1902460"/>
            <a:chOff x="0" y="4956047"/>
            <a:chExt cx="4070350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9825" y="5606872"/>
              <a:ext cx="2940339" cy="12511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92580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285" y="0"/>
            <a:ext cx="1826713" cy="13319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7600" y="144779"/>
            <a:ext cx="5992367" cy="65684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100195" cy="1902460"/>
            <a:chOff x="0" y="4956047"/>
            <a:chExt cx="4100195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4997" y="5605562"/>
              <a:ext cx="2965128" cy="1252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88008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18488" y="0"/>
            <a:ext cx="10574020" cy="6149340"/>
            <a:chOff x="1618488" y="0"/>
            <a:chExt cx="10574020" cy="614934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6850" y="0"/>
              <a:ext cx="1825149" cy="13220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8488" y="438912"/>
              <a:ext cx="9140952" cy="57104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108450" cy="1905000"/>
            <a:chOff x="0" y="4953000"/>
            <a:chExt cx="4108450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234" y="5597995"/>
              <a:ext cx="2975684" cy="126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2580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125" y="0"/>
            <a:ext cx="1825874" cy="13222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5011" y="96009"/>
            <a:ext cx="6198108" cy="668578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0620"/>
            <a:ext cx="4081145" cy="1897380"/>
            <a:chOff x="0" y="4960620"/>
            <a:chExt cx="4081145" cy="189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409" y="5594661"/>
              <a:ext cx="2949388" cy="1263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20"/>
              <a:ext cx="1588007" cy="18973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910839" y="0"/>
            <a:ext cx="9281160" cy="6364605"/>
            <a:chOff x="2910839" y="0"/>
            <a:chExt cx="9281160" cy="636460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5497" y="0"/>
              <a:ext cx="1826502" cy="13158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10839" y="213359"/>
              <a:ext cx="7620000" cy="61508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100195" cy="1902460"/>
            <a:chOff x="0" y="4956047"/>
            <a:chExt cx="4100195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4997" y="5605562"/>
              <a:ext cx="2965128" cy="12524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88008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850" y="0"/>
            <a:ext cx="1825149" cy="132204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3608" y="167639"/>
            <a:ext cx="4395216" cy="30464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61659" y="167639"/>
            <a:ext cx="3983736" cy="30800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45307" y="3448810"/>
            <a:ext cx="5140452" cy="340918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098925" cy="1905000"/>
            <a:chOff x="0" y="4953000"/>
            <a:chExt cx="4098925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93" y="5603914"/>
              <a:ext cx="2971563" cy="125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7151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1874" y="0"/>
            <a:ext cx="1830125" cy="13276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0" y="484631"/>
            <a:ext cx="7620000" cy="588873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108450" cy="1905000"/>
            <a:chOff x="0" y="4953000"/>
            <a:chExt cx="4108450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234" y="5597995"/>
              <a:ext cx="2975684" cy="126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2580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125" y="0"/>
            <a:ext cx="1825874" cy="13222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12186285" cy="6858000"/>
            <a:chOff x="0" y="0"/>
            <a:chExt cx="12186285" cy="68580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8435339" cy="41437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3251" y="3241547"/>
              <a:ext cx="7502652" cy="36164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25583" y="5381244"/>
            <a:ext cx="975360" cy="12390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908417" y="2370836"/>
            <a:ext cx="2450465" cy="1830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105"/>
              </a:spcBef>
            </a:pPr>
            <a:r>
              <a:rPr sz="3200" spc="280" dirty="0">
                <a:latin typeface="Century Gothic"/>
                <a:cs typeface="Century Gothic"/>
              </a:rPr>
              <a:t>2000</a:t>
            </a:r>
            <a:r>
              <a:rPr sz="3200" spc="-20" dirty="0">
                <a:latin typeface="Century Gothic"/>
                <a:cs typeface="Century Gothic"/>
              </a:rPr>
              <a:t> </a:t>
            </a:r>
            <a:r>
              <a:rPr sz="3200" spc="155" dirty="0">
                <a:latin typeface="Century Gothic"/>
                <a:cs typeface="Century Gothic"/>
              </a:rPr>
              <a:t>-</a:t>
            </a:r>
            <a:r>
              <a:rPr sz="3200" spc="-20" dirty="0">
                <a:latin typeface="Century Gothic"/>
                <a:cs typeface="Century Gothic"/>
              </a:rPr>
              <a:t> </a:t>
            </a:r>
            <a:r>
              <a:rPr sz="3200" spc="190" dirty="0">
                <a:latin typeface="Century Gothic"/>
                <a:cs typeface="Century Gothic"/>
              </a:rPr>
              <a:t>vinst</a:t>
            </a: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ts val="3454"/>
              </a:lnSpc>
            </a:pPr>
            <a:r>
              <a:rPr sz="3200" spc="195" dirty="0">
                <a:latin typeface="Century Gothic"/>
                <a:cs typeface="Century Gothic"/>
              </a:rPr>
              <a:t>2005</a:t>
            </a:r>
            <a:r>
              <a:rPr sz="3200" spc="-25" dirty="0">
                <a:latin typeface="Century Gothic"/>
                <a:cs typeface="Century Gothic"/>
              </a:rPr>
              <a:t> </a:t>
            </a:r>
            <a:r>
              <a:rPr sz="3200" spc="155" dirty="0">
                <a:latin typeface="Century Gothic"/>
                <a:cs typeface="Century Gothic"/>
              </a:rPr>
              <a:t>-</a:t>
            </a:r>
            <a:r>
              <a:rPr sz="3200" spc="-25" dirty="0">
                <a:latin typeface="Century Gothic"/>
                <a:cs typeface="Century Gothic"/>
              </a:rPr>
              <a:t> </a:t>
            </a:r>
            <a:r>
              <a:rPr sz="3200" spc="200" dirty="0">
                <a:latin typeface="Century Gothic"/>
                <a:cs typeface="Century Gothic"/>
              </a:rPr>
              <a:t>vinst</a:t>
            </a: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ts val="3454"/>
              </a:lnSpc>
            </a:pPr>
            <a:r>
              <a:rPr sz="3200" dirty="0">
                <a:latin typeface="Century Gothic"/>
                <a:cs typeface="Century Gothic"/>
              </a:rPr>
              <a:t>2010</a:t>
            </a:r>
            <a:r>
              <a:rPr sz="3200" spc="45" dirty="0">
                <a:latin typeface="Century Gothic"/>
                <a:cs typeface="Century Gothic"/>
              </a:rPr>
              <a:t> </a:t>
            </a:r>
            <a:r>
              <a:rPr sz="3200" dirty="0">
                <a:latin typeface="Calibri"/>
                <a:cs typeface="Calibri"/>
              </a:rPr>
              <a:t>–</a:t>
            </a:r>
            <a:r>
              <a:rPr sz="3200" spc="200" dirty="0">
                <a:latin typeface="Calibri"/>
                <a:cs typeface="Calibri"/>
              </a:rPr>
              <a:t> </a:t>
            </a:r>
            <a:r>
              <a:rPr sz="3200" spc="175" dirty="0">
                <a:latin typeface="Century Gothic"/>
                <a:cs typeface="Century Gothic"/>
              </a:rPr>
              <a:t>silver</a:t>
            </a: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ts val="3650"/>
              </a:lnSpc>
            </a:pPr>
            <a:r>
              <a:rPr sz="3200" spc="120" dirty="0">
                <a:latin typeface="Century Gothic"/>
                <a:cs typeface="Century Gothic"/>
              </a:rPr>
              <a:t>2023</a:t>
            </a:r>
            <a:r>
              <a:rPr sz="3200" spc="-30" dirty="0">
                <a:latin typeface="Century Gothic"/>
                <a:cs typeface="Century Gothic"/>
              </a:rPr>
              <a:t> </a:t>
            </a:r>
            <a:r>
              <a:rPr sz="3200" spc="155" dirty="0">
                <a:latin typeface="Century Gothic"/>
                <a:cs typeface="Century Gothic"/>
              </a:rPr>
              <a:t>-</a:t>
            </a:r>
            <a:r>
              <a:rPr sz="3200" spc="-20" dirty="0">
                <a:latin typeface="Century Gothic"/>
                <a:cs typeface="Century Gothic"/>
              </a:rPr>
              <a:t> </a:t>
            </a:r>
            <a:r>
              <a:rPr sz="3200" spc="190" dirty="0">
                <a:latin typeface="Century Gothic"/>
                <a:cs typeface="Century Gothic"/>
              </a:rPr>
              <a:t>vinst</a:t>
            </a:r>
            <a:endParaRPr sz="32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2267" y="1217675"/>
            <a:ext cx="6042659" cy="44958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69567" y="262254"/>
            <a:ext cx="73742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spc="545" dirty="0">
                <a:latin typeface="Century Gothic"/>
                <a:cs typeface="Century Gothic"/>
              </a:rPr>
              <a:t>ÅRETS</a:t>
            </a:r>
            <a:r>
              <a:rPr sz="5400" b="0" spc="-45" dirty="0">
                <a:latin typeface="Century Gothic"/>
                <a:cs typeface="Century Gothic"/>
              </a:rPr>
              <a:t> </a:t>
            </a:r>
            <a:r>
              <a:rPr sz="5400" b="0" spc="395" dirty="0">
                <a:latin typeface="Century Gothic"/>
                <a:cs typeface="Century Gothic"/>
              </a:rPr>
              <a:t>STADSKÄRNA</a:t>
            </a:r>
            <a:endParaRPr sz="5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0620"/>
            <a:ext cx="4081145" cy="1897380"/>
            <a:chOff x="0" y="4960620"/>
            <a:chExt cx="4081145" cy="189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409" y="5594661"/>
              <a:ext cx="2949388" cy="1263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20"/>
              <a:ext cx="1588007" cy="18973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497" y="0"/>
            <a:ext cx="1826502" cy="13158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520" y="0"/>
            <a:ext cx="3922339" cy="395973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614928" y="114681"/>
            <a:ext cx="8577580" cy="6743700"/>
            <a:chOff x="3614928" y="114681"/>
            <a:chExt cx="8577580" cy="674370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62752" y="114681"/>
              <a:ext cx="6429159" cy="45520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4928" y="2164079"/>
              <a:ext cx="3462528" cy="46939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098925" cy="1905000"/>
            <a:chOff x="0" y="4953000"/>
            <a:chExt cx="4098925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93" y="5603914"/>
              <a:ext cx="2971563" cy="125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7151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1874" y="0"/>
            <a:ext cx="1830125" cy="13276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34155" y="219456"/>
            <a:ext cx="5196840" cy="626211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6047"/>
            <a:ext cx="4070350" cy="1902460"/>
            <a:chOff x="0" y="4956047"/>
            <a:chExt cx="4070350" cy="1902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9825" y="5606872"/>
              <a:ext cx="2940339" cy="12511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6047"/>
              <a:ext cx="1592580" cy="19019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285" y="0"/>
            <a:ext cx="1826713" cy="133198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31491" y="1176985"/>
            <a:ext cx="703960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spc="160" dirty="0">
                <a:latin typeface="Century Gothic"/>
                <a:cs typeface="Century Gothic"/>
              </a:rPr>
              <a:t>Årets</a:t>
            </a:r>
            <a:r>
              <a:rPr sz="3200" b="0" spc="-25" dirty="0">
                <a:latin typeface="Century Gothic"/>
                <a:cs typeface="Century Gothic"/>
              </a:rPr>
              <a:t> </a:t>
            </a:r>
            <a:r>
              <a:rPr sz="3200" b="0" spc="100" dirty="0">
                <a:latin typeface="Century Gothic"/>
                <a:cs typeface="Century Gothic"/>
              </a:rPr>
              <a:t>Stadskärna</a:t>
            </a:r>
            <a:r>
              <a:rPr sz="3200" b="0" spc="-45" dirty="0">
                <a:latin typeface="Century Gothic"/>
                <a:cs typeface="Century Gothic"/>
              </a:rPr>
              <a:t> </a:t>
            </a:r>
            <a:r>
              <a:rPr sz="3200" b="0" dirty="0">
                <a:latin typeface="Calibri"/>
                <a:cs typeface="Calibri"/>
              </a:rPr>
              <a:t>–</a:t>
            </a:r>
            <a:r>
              <a:rPr sz="3200" b="0" spc="145" dirty="0">
                <a:latin typeface="Calibri"/>
                <a:cs typeface="Calibri"/>
              </a:rPr>
              <a:t> </a:t>
            </a:r>
            <a:r>
              <a:rPr sz="3200" b="0" spc="100" dirty="0">
                <a:latin typeface="Century Gothic"/>
                <a:cs typeface="Century Gothic"/>
              </a:rPr>
              <a:t>3-</a:t>
            </a:r>
            <a:r>
              <a:rPr sz="3200" b="0" spc="229" dirty="0">
                <a:latin typeface="Century Gothic"/>
                <a:cs typeface="Century Gothic"/>
              </a:rPr>
              <a:t>minutersfilm</a:t>
            </a:r>
            <a:endParaRPr sz="320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96628" y="5396484"/>
            <a:ext cx="975360" cy="123748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119117" y="3040126"/>
            <a:ext cx="38887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7"/>
              </a:rPr>
              <a:t>https://www.youtube.com/watch?v=5TryfnQOKcs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3039" y="4585715"/>
              <a:ext cx="2075688" cy="20756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0162" y="638048"/>
              <a:ext cx="4253826" cy="37635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8662" y="309499"/>
              <a:ext cx="4615053" cy="423735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84041" y="1558000"/>
            <a:ext cx="5075555" cy="1851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 marR="5080" indent="-355600">
              <a:lnSpc>
                <a:spcPct val="110900"/>
              </a:lnSpc>
              <a:spcBef>
                <a:spcPts val="95"/>
              </a:spcBef>
            </a:pPr>
            <a:r>
              <a:rPr sz="5400" b="0" i="1" spc="-400" dirty="0">
                <a:solidFill>
                  <a:srgbClr val="FFFFFF"/>
                </a:solidFill>
                <a:latin typeface="Arial Narrow"/>
                <a:cs typeface="Arial Narrow"/>
              </a:rPr>
              <a:t>Malmö</a:t>
            </a:r>
            <a:r>
              <a:rPr sz="5400" b="0" i="1" spc="-15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400" b="0" i="1" spc="-385" dirty="0">
                <a:solidFill>
                  <a:srgbClr val="FFFFFF"/>
                </a:solidFill>
                <a:latin typeface="Arial Narrow"/>
                <a:cs typeface="Arial Narrow"/>
              </a:rPr>
              <a:t>City</a:t>
            </a:r>
            <a:r>
              <a:rPr sz="5400" b="0" i="1" spc="-14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400" b="0" spc="-470" dirty="0">
                <a:solidFill>
                  <a:srgbClr val="FFFFFF"/>
                </a:solidFill>
                <a:latin typeface="Arial Narrow"/>
                <a:cs typeface="Arial Narrow"/>
              </a:rPr>
              <a:t>–</a:t>
            </a:r>
            <a:r>
              <a:rPr sz="5400" b="0" spc="-1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400" b="0" i="1" spc="-215" dirty="0">
                <a:solidFill>
                  <a:srgbClr val="FFFFFF"/>
                </a:solidFill>
                <a:latin typeface="Arial Narrow"/>
                <a:cs typeface="Arial Narrow"/>
              </a:rPr>
              <a:t>för</a:t>
            </a:r>
            <a:r>
              <a:rPr sz="5400" b="0" i="1" spc="-15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400" b="0" i="1" spc="-229" dirty="0">
                <a:solidFill>
                  <a:srgbClr val="FFFFFF"/>
                </a:solidFill>
                <a:latin typeface="Arial Narrow"/>
                <a:cs typeface="Arial Narrow"/>
              </a:rPr>
              <a:t>alla</a:t>
            </a:r>
            <a:r>
              <a:rPr sz="5400" b="0" i="1" spc="-1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400" b="0" i="1" spc="-195" dirty="0">
                <a:solidFill>
                  <a:srgbClr val="FFFFFF"/>
                </a:solidFill>
                <a:latin typeface="Arial Narrow"/>
                <a:cs typeface="Arial Narrow"/>
              </a:rPr>
              <a:t>att </a:t>
            </a:r>
            <a:r>
              <a:rPr sz="5400" b="0" i="1" spc="-480" dirty="0">
                <a:solidFill>
                  <a:srgbClr val="FFFFFF"/>
                </a:solidFill>
                <a:latin typeface="Arial Narrow"/>
                <a:cs typeface="Arial Narrow"/>
              </a:rPr>
              <a:t>älska</a:t>
            </a:r>
            <a:r>
              <a:rPr sz="5400" b="0" i="1" spc="-1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400" b="0" i="1" spc="-550" dirty="0">
                <a:solidFill>
                  <a:srgbClr val="FFFFFF"/>
                </a:solidFill>
                <a:latin typeface="Arial Narrow"/>
                <a:cs typeface="Arial Narrow"/>
              </a:rPr>
              <a:t>och</a:t>
            </a:r>
            <a:r>
              <a:rPr sz="5400" b="0" i="1" spc="-16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5400" b="0" i="1" spc="-445" dirty="0">
                <a:solidFill>
                  <a:srgbClr val="FFFFFF"/>
                </a:solidFill>
                <a:latin typeface="Arial Narrow"/>
                <a:cs typeface="Arial Narrow"/>
              </a:rPr>
              <a:t>återuppleva</a:t>
            </a:r>
            <a:endParaRPr sz="5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utomhus, byggnad, scen, himmel&#10;&#10;Automatiskt genererad beskrivning">
            <a:extLst>
              <a:ext uri="{FF2B5EF4-FFF2-40B4-BE49-F238E27FC236}">
                <a16:creationId xmlns:a16="http://schemas.microsoft.com/office/drawing/2014/main" id="{D13E7EBE-A8E1-188E-45F6-920AD4765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5018DCE0-1158-8F55-0098-4F8DEA99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189" y="1"/>
            <a:ext cx="6000108" cy="6688476"/>
          </a:xfrm>
        </p:spPr>
        <p:txBody>
          <a:bodyPr>
            <a:noAutofit/>
          </a:bodyPr>
          <a:lstStyle/>
          <a:p>
            <a:br>
              <a:rPr lang="sv-SE" sz="3600" b="1" dirty="0">
                <a:latin typeface="Myriad Pro" panose="020B0503030403020204" pitchFamily="34" charset="0"/>
              </a:rPr>
            </a:br>
            <a:br>
              <a:rPr lang="sv-SE" sz="3600" b="1" dirty="0">
                <a:latin typeface="Myriad Pro" panose="020B0503030403020204" pitchFamily="34" charset="0"/>
              </a:rPr>
            </a:br>
            <a:br>
              <a:rPr lang="sv-SE" sz="3600" b="1" dirty="0">
                <a:latin typeface="Myriad Pro" panose="020B0503030403020204" pitchFamily="34" charset="0"/>
              </a:rPr>
            </a:br>
            <a:br>
              <a:rPr lang="sv-SE" sz="3600" b="1" dirty="0">
                <a:latin typeface="Myriad Pro" panose="020B0503030403020204" pitchFamily="34" charset="0"/>
              </a:rPr>
            </a:br>
            <a:r>
              <a:rPr lang="sv-SE" b="1" dirty="0"/>
              <a:t>Samverkansuppdraget</a:t>
            </a:r>
            <a:br>
              <a:rPr lang="sv-SE" sz="3600" b="1" dirty="0"/>
            </a:br>
            <a:r>
              <a:rPr lang="sv-SE" sz="3200" b="1" dirty="0"/>
              <a:t>Fastighets- och gatukontoret</a:t>
            </a:r>
            <a:br>
              <a:rPr lang="sv-SE" sz="3600" b="1" dirty="0"/>
            </a:br>
            <a:br>
              <a:rPr lang="sv-SE" sz="3600" b="1" dirty="0"/>
            </a:br>
            <a:br>
              <a:rPr lang="sv-SE" sz="3600" b="1" dirty="0"/>
            </a:br>
            <a:br>
              <a:rPr lang="sv-SE" sz="3600" b="1" dirty="0"/>
            </a:br>
            <a:br>
              <a:rPr lang="sv-SE" sz="3600" b="1" dirty="0"/>
            </a:br>
            <a:r>
              <a:rPr lang="sv-SE" sz="2000" b="1" dirty="0"/>
              <a:t>Iman Ahmad, Utvecklingssamordnare </a:t>
            </a:r>
            <a:br>
              <a:rPr lang="sv-SE" sz="2000" b="1" dirty="0"/>
            </a:br>
            <a:r>
              <a:rPr lang="sv-SE" sz="2000" b="1" dirty="0"/>
              <a:t>Avdelning för offentlig miljö</a:t>
            </a:r>
            <a:br>
              <a:rPr lang="sv-SE" sz="2000" b="1" dirty="0"/>
            </a:br>
            <a:r>
              <a:rPr lang="sv-SE" sz="2000" b="1" dirty="0"/>
              <a:t>Malmö Stad</a:t>
            </a:r>
            <a:br>
              <a:rPr lang="sv-SE" sz="2000" b="1" dirty="0"/>
            </a:b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1993697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 descr="En bild som visar utomhus, träd, konst, muralmålning&#10;&#10;Automatiskt genererad beskrivning">
            <a:extLst>
              <a:ext uri="{FF2B5EF4-FFF2-40B4-BE49-F238E27FC236}">
                <a16:creationId xmlns:a16="http://schemas.microsoft.com/office/drawing/2014/main" id="{F6C0D28F-236D-6931-78A0-403638B43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8" name="Rectangle 3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6A6FD5B-F4F9-22BC-31F1-65E0E7C7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3700" b="1" dirty="0">
                <a:latin typeface="Myriad Pro" panose="020B0503030403020204" pitchFamily="34" charset="0"/>
              </a:rPr>
              <a:t>Budgetuppdrag 2022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5DB528-8D5C-0AFE-385C-C1CA0E346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>
                <a:latin typeface="+mj-lt"/>
              </a:rPr>
              <a:t>Fastighets- och gatukontoret får i uppdrag att stimulera till samverkan (BID) med kommunen i Malmös lokalområden. </a:t>
            </a:r>
          </a:p>
        </p:txBody>
      </p:sp>
    </p:spTree>
    <p:extLst>
      <p:ext uri="{BB962C8B-B14F-4D97-AF65-F5344CB8AC3E}">
        <p14:creationId xmlns:p14="http://schemas.microsoft.com/office/powerpoint/2010/main" val="28643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CEF802-E007-8B19-6CF6-AA81B607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Utgöra vägen in i förvaltningen rörande samverkansformer tex BID, Citysamverkan etc.</a:t>
            </a:r>
            <a:br>
              <a:rPr lang="sv-SE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sv-SE" sz="1600" dirty="0"/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9BAA06BE-8BB0-5878-0881-B059FE64FCD9}"/>
              </a:ext>
            </a:extLst>
          </p:cNvPr>
          <p:cNvGraphicFramePr>
            <a:graphicFrameLocks noGrp="1"/>
          </p:cNvGraphicFramePr>
          <p:nvPr>
            <p:ph type="pic" idx="1"/>
          </p:nvPr>
        </p:nvGraphicFramePr>
        <p:xfrm>
          <a:off x="5742039" y="-8091"/>
          <a:ext cx="4365524" cy="3437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F6C2741-4541-E067-D26D-97EB0E749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Samverkansuppdraget </a:t>
            </a:r>
            <a:r>
              <a:rPr lang="sv-SE" sz="16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skapar interna dialogytor där vi diskuterar utvecklingsfrågor med fokus på samverkan och arbetsmetoder.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Samverkansuppdraget </a:t>
            </a:r>
            <a:r>
              <a:rPr lang="sv-SE" sz="16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skapar förståelse kring </a:t>
            </a:r>
            <a:r>
              <a:rPr lang="sv-SE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samverkans roll/mål</a:t>
            </a:r>
            <a:r>
              <a:rPr lang="sv-SE" sz="16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hos andra enheter och funktioner som är viktiga för uppdraget.</a:t>
            </a:r>
          </a:p>
          <a:p>
            <a:r>
              <a:rPr lang="sv-SE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-------------------------------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6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Kontaktpersoner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Synkning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6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Överblick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Gemensam syn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Jobba effektivt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6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Utveckla samverkan</a:t>
            </a:r>
            <a:br>
              <a:rPr lang="sv-S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sv-SE" dirty="0"/>
          </a:p>
        </p:txBody>
      </p:sp>
      <p:pic>
        <p:nvPicPr>
          <p:cNvPr id="3" name="Bildobjekt 2" descr="En bild som visar diagram&#10;&#10;Automatiskt genererad beskrivning">
            <a:extLst>
              <a:ext uri="{FF2B5EF4-FFF2-40B4-BE49-F238E27FC236}">
                <a16:creationId xmlns:a16="http://schemas.microsoft.com/office/drawing/2014/main" id="{B9DBCB88-8B76-E8D7-5C4D-072AAA08D4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5" b="12467"/>
          <a:stretch/>
        </p:blipFill>
        <p:spPr>
          <a:xfrm>
            <a:off x="4593221" y="3830053"/>
            <a:ext cx="3095605" cy="2629812"/>
          </a:xfrm>
          <a:prstGeom prst="rect">
            <a:avLst/>
          </a:prstGeom>
        </p:spPr>
      </p:pic>
      <p:pic>
        <p:nvPicPr>
          <p:cNvPr id="1026" name="Picture 2" descr="Allt om mesh-nätverk - Bredbandsval.se">
            <a:extLst>
              <a:ext uri="{FF2B5EF4-FFF2-40B4-BE49-F238E27FC236}">
                <a16:creationId xmlns:a16="http://schemas.microsoft.com/office/drawing/2014/main" id="{73C232DC-94C4-3295-3F17-A5627029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11" y="411848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669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4" descr="En bild som visar text, skärmbild, Teckensnitt, logotyp&#10;&#10;Automatiskt genererad beskrivning">
            <a:extLst>
              <a:ext uri="{FF2B5EF4-FFF2-40B4-BE49-F238E27FC236}">
                <a16:creationId xmlns:a16="http://schemas.microsoft.com/office/drawing/2014/main" id="{7B46F58E-079C-8483-6278-D5A3EC3AE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 b="1"/>
          <a:stretch/>
        </p:blipFill>
        <p:spPr>
          <a:xfrm>
            <a:off x="1893955" y="2011789"/>
            <a:ext cx="8404090" cy="472730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DB75599-F64E-A953-8BF8-89CECB5D4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91" y="277304"/>
            <a:ext cx="11016427" cy="161558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7F43C6F9-550B-1FE0-59AB-E871BB96809B}"/>
              </a:ext>
            </a:extLst>
          </p:cNvPr>
          <p:cNvSpPr/>
          <p:nvPr/>
        </p:nvSpPr>
        <p:spPr>
          <a:xfrm>
            <a:off x="3786092" y="5704932"/>
            <a:ext cx="3965944" cy="891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7235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F3F22FCC-9407-2299-8EDB-C9BE4236E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EC2F619-3FB2-C84D-BA50-F5579E10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3200" b="1" dirty="0"/>
              <a:t>Samverkansmodellens målgrupp!</a:t>
            </a:r>
            <a:br>
              <a:rPr lang="sv-SE" sz="4000" dirty="0"/>
            </a:br>
            <a:endParaRPr lang="sv-SE" sz="4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825E22-586B-C412-14DE-BC2E1295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sv-SE" sz="2000" dirty="0">
                <a:latin typeface="+mj-lt"/>
              </a:rPr>
              <a:t>Föreningar</a:t>
            </a:r>
          </a:p>
          <a:p>
            <a:r>
              <a:rPr lang="sv-SE" sz="2000" dirty="0">
                <a:latin typeface="+mj-lt"/>
              </a:rPr>
              <a:t>Näringsidkare</a:t>
            </a:r>
          </a:p>
          <a:p>
            <a:r>
              <a:rPr lang="sv-SE" sz="2000" dirty="0">
                <a:latin typeface="+mj-lt"/>
              </a:rPr>
              <a:t>Olika Nätverk &amp; Boendegrupper</a:t>
            </a:r>
          </a:p>
          <a:p>
            <a:r>
              <a:rPr lang="sv-SE" sz="2000" dirty="0">
                <a:latin typeface="+mj-lt"/>
              </a:rPr>
              <a:t>Fastighetsägare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3443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39BB7AD9-58AB-0B0D-FFAD-B26826739F2C}"/>
              </a:ext>
            </a:extLst>
          </p:cNvPr>
          <p:cNvGrpSpPr/>
          <p:nvPr/>
        </p:nvGrpSpPr>
        <p:grpSpPr>
          <a:xfrm>
            <a:off x="3273488" y="0"/>
            <a:ext cx="7460781" cy="6858000"/>
            <a:chOff x="2254313" y="0"/>
            <a:chExt cx="7460781" cy="6858000"/>
          </a:xfrm>
        </p:grpSpPr>
        <p:pic>
          <p:nvPicPr>
            <p:cNvPr id="3" name="Bildobjekt 2" descr="En bild som visar karta, text&#10;&#10;Automatiskt genererad beskrivning">
              <a:extLst>
                <a:ext uri="{FF2B5EF4-FFF2-40B4-BE49-F238E27FC236}">
                  <a16:creationId xmlns:a16="http://schemas.microsoft.com/office/drawing/2014/main" id="{13957F8D-B14C-94E1-C2EF-70F234B8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4" t="2941" r="5449" b="5098"/>
            <a:stretch/>
          </p:blipFill>
          <p:spPr>
            <a:xfrm>
              <a:off x="2476906" y="0"/>
              <a:ext cx="7238188" cy="6858000"/>
            </a:xfrm>
            <a:prstGeom prst="rect">
              <a:avLst/>
            </a:prstGeom>
          </p:spPr>
        </p:pic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B70F1487-4B29-2C29-5432-2AC7A70A6DC6}"/>
                </a:ext>
              </a:extLst>
            </p:cNvPr>
            <p:cNvSpPr/>
            <p:nvPr/>
          </p:nvSpPr>
          <p:spPr>
            <a:xfrm>
              <a:off x="2254313" y="0"/>
              <a:ext cx="760491" cy="153003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9" name="textruta 8">
            <a:extLst>
              <a:ext uri="{FF2B5EF4-FFF2-40B4-BE49-F238E27FC236}">
                <a16:creationId xmlns:a16="http://schemas.microsoft.com/office/drawing/2014/main" id="{09205507-3B66-040F-17CF-8A404554FF31}"/>
              </a:ext>
            </a:extLst>
          </p:cNvPr>
          <p:cNvSpPr txBox="1"/>
          <p:nvPr/>
        </p:nvSpPr>
        <p:spPr>
          <a:xfrm>
            <a:off x="4537722" y="3113069"/>
            <a:ext cx="710364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LIMHAMN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7E9D94B-7D29-EAC9-9DC4-127C34241223}"/>
              </a:ext>
            </a:extLst>
          </p:cNvPr>
          <p:cNvSpPr txBox="1"/>
          <p:nvPr/>
        </p:nvSpPr>
        <p:spPr>
          <a:xfrm>
            <a:off x="6300130" y="1960829"/>
            <a:ext cx="467430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800" b="1">
                <a:latin typeface="Myriad Pro" panose="020B0503030403020204" pitchFamily="34" charset="0"/>
              </a:defRPr>
            </a:lvl1pPr>
          </a:lstStyle>
          <a:p>
            <a:r>
              <a:rPr lang="sv-SE" dirty="0"/>
              <a:t>CITY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D0D2B98-5BB0-DB6C-756A-F03980C00EBD}"/>
              </a:ext>
            </a:extLst>
          </p:cNvPr>
          <p:cNvSpPr txBox="1"/>
          <p:nvPr/>
        </p:nvSpPr>
        <p:spPr>
          <a:xfrm>
            <a:off x="7125172" y="2577386"/>
            <a:ext cx="746095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1000" b="1">
                <a:latin typeface="Myriad Pro" panose="020B0503030403020204" pitchFamily="34" charset="0"/>
              </a:defRPr>
            </a:lvl1pPr>
          </a:lstStyle>
          <a:p>
            <a:r>
              <a:rPr lang="sv-SE" sz="800" dirty="0"/>
              <a:t>SOFIELUND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26D5729-4E1F-F400-2A55-725FF35505B6}"/>
              </a:ext>
            </a:extLst>
          </p:cNvPr>
          <p:cNvSpPr txBox="1"/>
          <p:nvPr/>
        </p:nvSpPr>
        <p:spPr>
          <a:xfrm>
            <a:off x="6453095" y="2273173"/>
            <a:ext cx="931609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800" b="1">
                <a:latin typeface="Myriad Pro" panose="020B0503030403020204" pitchFamily="34" charset="0"/>
              </a:defRPr>
            </a:lvl1pPr>
          </a:lstStyle>
          <a:p>
            <a:r>
              <a:rPr lang="sv-SE" dirty="0"/>
              <a:t>MÖLLEVÅNGEN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B54800A-BE9F-9C7E-C5D5-581941316406}"/>
              </a:ext>
            </a:extLst>
          </p:cNvPr>
          <p:cNvSpPr txBox="1"/>
          <p:nvPr/>
        </p:nvSpPr>
        <p:spPr>
          <a:xfrm>
            <a:off x="295539" y="348841"/>
            <a:ext cx="595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latin typeface="Myriad Pro" panose="020B0503030403020204" pitchFamily="34" charset="0"/>
              </a:rPr>
              <a:t>Samverkan via medlemskap</a:t>
            </a:r>
          </a:p>
        </p:txBody>
      </p:sp>
    </p:spTree>
    <p:extLst>
      <p:ext uri="{BB962C8B-B14F-4D97-AF65-F5344CB8AC3E}">
        <p14:creationId xmlns:p14="http://schemas.microsoft.com/office/powerpoint/2010/main" val="151605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7965" y="506425"/>
            <a:ext cx="89033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60" dirty="0">
                <a:latin typeface="Century Gothic"/>
                <a:cs typeface="Century Gothic"/>
              </a:rPr>
              <a:t>Ansökan:</a:t>
            </a:r>
            <a:r>
              <a:rPr sz="2800" b="0" spc="-15" dirty="0">
                <a:latin typeface="Century Gothic"/>
                <a:cs typeface="Century Gothic"/>
              </a:rPr>
              <a:t> </a:t>
            </a:r>
            <a:r>
              <a:rPr sz="5400" b="0" i="1" spc="-400" dirty="0">
                <a:latin typeface="Arial Narrow"/>
                <a:cs typeface="Arial Narrow"/>
              </a:rPr>
              <a:t>Malmö</a:t>
            </a:r>
            <a:r>
              <a:rPr sz="5400" b="0" i="1" spc="-155" dirty="0">
                <a:latin typeface="Arial Narrow"/>
                <a:cs typeface="Arial Narrow"/>
              </a:rPr>
              <a:t> </a:t>
            </a:r>
            <a:r>
              <a:rPr sz="5400" b="0" spc="-470" dirty="0">
                <a:latin typeface="Arial Narrow"/>
                <a:cs typeface="Arial Narrow"/>
              </a:rPr>
              <a:t>–</a:t>
            </a:r>
            <a:r>
              <a:rPr sz="5400" b="0" spc="-150" dirty="0">
                <a:latin typeface="Arial Narrow"/>
                <a:cs typeface="Arial Narrow"/>
              </a:rPr>
              <a:t> </a:t>
            </a:r>
            <a:r>
              <a:rPr sz="5400" b="0" i="1" spc="-690" dirty="0">
                <a:latin typeface="Arial Narrow"/>
                <a:cs typeface="Arial Narrow"/>
              </a:rPr>
              <a:t>en</a:t>
            </a:r>
            <a:r>
              <a:rPr sz="5400" b="0" i="1" spc="-150" dirty="0">
                <a:latin typeface="Arial Narrow"/>
                <a:cs typeface="Arial Narrow"/>
              </a:rPr>
              <a:t> </a:t>
            </a:r>
            <a:r>
              <a:rPr sz="5400" b="0" i="1" spc="-505" dirty="0">
                <a:latin typeface="Arial Narrow"/>
                <a:cs typeface="Arial Narrow"/>
              </a:rPr>
              <a:t>stad</a:t>
            </a:r>
            <a:r>
              <a:rPr sz="5400" b="0" i="1" spc="-150" dirty="0">
                <a:latin typeface="Arial Narrow"/>
                <a:cs typeface="Arial Narrow"/>
              </a:rPr>
              <a:t> </a:t>
            </a:r>
            <a:r>
              <a:rPr sz="5400" b="0" i="1" spc="-525" dirty="0">
                <a:latin typeface="Arial Narrow"/>
                <a:cs typeface="Arial Narrow"/>
              </a:rPr>
              <a:t>skapad</a:t>
            </a:r>
            <a:r>
              <a:rPr sz="5400" b="0" i="1" spc="-165" dirty="0">
                <a:latin typeface="Arial Narrow"/>
                <a:cs typeface="Arial Narrow"/>
              </a:rPr>
              <a:t> </a:t>
            </a:r>
            <a:r>
              <a:rPr sz="5400" b="0" i="1" spc="-375" dirty="0">
                <a:latin typeface="Arial Narrow"/>
                <a:cs typeface="Arial Narrow"/>
              </a:rPr>
              <a:t>av</a:t>
            </a:r>
            <a:r>
              <a:rPr sz="5400" b="0" i="1" spc="-170" dirty="0">
                <a:latin typeface="Arial Narrow"/>
                <a:cs typeface="Arial Narrow"/>
              </a:rPr>
              <a:t> </a:t>
            </a:r>
            <a:r>
              <a:rPr sz="5400" b="0" i="1" spc="-525" dirty="0">
                <a:latin typeface="Arial Narrow"/>
                <a:cs typeface="Arial Narrow"/>
              </a:rPr>
              <a:t>många</a:t>
            </a:r>
            <a:endParaRPr sz="5400">
              <a:latin typeface="Arial Narrow"/>
              <a:cs typeface="Arial Narrow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25583" y="5381244"/>
            <a:ext cx="975360" cy="12390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93670" y="1315191"/>
            <a:ext cx="6537325" cy="4740275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175"/>
              </a:spcBef>
              <a:buAutoNum type="arabicPeriod"/>
              <a:tabLst>
                <a:tab pos="354965" algn="l"/>
              </a:tabLst>
            </a:pPr>
            <a:r>
              <a:rPr sz="1800" b="1" spc="-10" dirty="0">
                <a:latin typeface="Arial"/>
                <a:cs typeface="Arial"/>
              </a:rPr>
              <a:t>Bakgrund/utgångsläge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Organisation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intressenter,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styrelse,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avtal,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finansiering,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Arial"/>
                <a:cs typeface="Arial"/>
              </a:rPr>
              <a:t>handlingsplaner,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vision,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strategier,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mål,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ÖP,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arbetsprocessen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AutoNum type="arabicPeriod" startAt="3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Platsen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utseende,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skötsel,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funktion,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fysiska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förändringar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080"/>
              </a:spcBef>
            </a:pPr>
            <a:r>
              <a:rPr sz="1800" dirty="0">
                <a:latin typeface="Arial"/>
                <a:cs typeface="Arial"/>
              </a:rPr>
              <a:t>tillgänglighet,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trygghet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85"/>
              </a:spcBef>
              <a:buAutoNum type="arabicPeriod" startAt="4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Utbud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och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upplevelser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verksamheter,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evenemang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AutoNum type="arabicPeriod" startAt="4"/>
              <a:tabLst>
                <a:tab pos="354965" algn="l"/>
              </a:tabLst>
            </a:pPr>
            <a:r>
              <a:rPr sz="1800" b="1" dirty="0">
                <a:latin typeface="Arial"/>
                <a:cs typeface="Arial"/>
              </a:rPr>
              <a:t>Marknadsföring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och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kommunikation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internt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och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externt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AutoNum type="arabicPeriod" startAt="4"/>
              <a:tabLst>
                <a:tab pos="354965" algn="l"/>
              </a:tabLst>
            </a:pPr>
            <a:r>
              <a:rPr sz="1800" b="1" spc="-10" dirty="0">
                <a:latin typeface="Arial"/>
                <a:cs typeface="Arial"/>
              </a:rPr>
              <a:t>Måluppföljning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AutoNum type="arabicPeriod" startAt="4"/>
              <a:tabLst>
                <a:tab pos="354965" algn="l"/>
              </a:tabLst>
            </a:pPr>
            <a:r>
              <a:rPr sz="1800" b="1" spc="-10" dirty="0">
                <a:latin typeface="Arial"/>
                <a:cs typeface="Arial"/>
              </a:rPr>
              <a:t>Framtid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AutoNum type="arabicPeriod" startAt="4"/>
              <a:tabLst>
                <a:tab pos="354965" algn="l"/>
              </a:tabLst>
            </a:pPr>
            <a:r>
              <a:rPr sz="1800" b="1" spc="-10" dirty="0">
                <a:latin typeface="Arial"/>
                <a:cs typeface="Arial"/>
              </a:rPr>
              <a:t>Motivering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i="1" dirty="0">
                <a:latin typeface="Arial"/>
                <a:cs typeface="Arial"/>
              </a:rPr>
              <a:t>Vår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ansökan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var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86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sidor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med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127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bilagor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39BB7AD9-58AB-0B0D-FFAD-B26826739F2C}"/>
              </a:ext>
            </a:extLst>
          </p:cNvPr>
          <p:cNvGrpSpPr/>
          <p:nvPr/>
        </p:nvGrpSpPr>
        <p:grpSpPr>
          <a:xfrm>
            <a:off x="3273488" y="0"/>
            <a:ext cx="7460781" cy="6858000"/>
            <a:chOff x="2254313" y="0"/>
            <a:chExt cx="7460781" cy="6858000"/>
          </a:xfrm>
        </p:grpSpPr>
        <p:pic>
          <p:nvPicPr>
            <p:cNvPr id="3" name="Bildobjekt 2" descr="En bild som visar karta, text&#10;&#10;Automatiskt genererad beskrivning">
              <a:extLst>
                <a:ext uri="{FF2B5EF4-FFF2-40B4-BE49-F238E27FC236}">
                  <a16:creationId xmlns:a16="http://schemas.microsoft.com/office/drawing/2014/main" id="{13957F8D-B14C-94E1-C2EF-70F234B8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4" t="2941" r="5449" b="5098"/>
            <a:stretch/>
          </p:blipFill>
          <p:spPr>
            <a:xfrm>
              <a:off x="2476906" y="0"/>
              <a:ext cx="7238188" cy="6858000"/>
            </a:xfrm>
            <a:prstGeom prst="rect">
              <a:avLst/>
            </a:prstGeom>
          </p:spPr>
        </p:pic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B70F1487-4B29-2C29-5432-2AC7A70A6DC6}"/>
                </a:ext>
              </a:extLst>
            </p:cNvPr>
            <p:cNvSpPr/>
            <p:nvPr/>
          </p:nvSpPr>
          <p:spPr>
            <a:xfrm>
              <a:off x="2254313" y="0"/>
              <a:ext cx="760491" cy="153003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9" name="textruta 8">
            <a:extLst>
              <a:ext uri="{FF2B5EF4-FFF2-40B4-BE49-F238E27FC236}">
                <a16:creationId xmlns:a16="http://schemas.microsoft.com/office/drawing/2014/main" id="{09205507-3B66-040F-17CF-8A404554FF31}"/>
              </a:ext>
            </a:extLst>
          </p:cNvPr>
          <p:cNvSpPr txBox="1"/>
          <p:nvPr/>
        </p:nvSpPr>
        <p:spPr>
          <a:xfrm>
            <a:off x="4537722" y="3113069"/>
            <a:ext cx="710364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LIMHAMN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7E9D94B-7D29-EAC9-9DC4-127C34241223}"/>
              </a:ext>
            </a:extLst>
          </p:cNvPr>
          <p:cNvSpPr txBox="1"/>
          <p:nvPr/>
        </p:nvSpPr>
        <p:spPr>
          <a:xfrm>
            <a:off x="6300130" y="1960829"/>
            <a:ext cx="467430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800" b="1">
                <a:latin typeface="Myriad Pro" panose="020B0503030403020204" pitchFamily="34" charset="0"/>
              </a:defRPr>
            </a:lvl1pPr>
          </a:lstStyle>
          <a:p>
            <a:r>
              <a:rPr lang="sv-SE" dirty="0"/>
              <a:t>CITY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D0D2B98-5BB0-DB6C-756A-F03980C00EBD}"/>
              </a:ext>
            </a:extLst>
          </p:cNvPr>
          <p:cNvSpPr txBox="1"/>
          <p:nvPr/>
        </p:nvSpPr>
        <p:spPr>
          <a:xfrm>
            <a:off x="7125172" y="2577386"/>
            <a:ext cx="746095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1000" b="1">
                <a:latin typeface="Myriad Pro" panose="020B0503030403020204" pitchFamily="34" charset="0"/>
              </a:defRPr>
            </a:lvl1pPr>
          </a:lstStyle>
          <a:p>
            <a:r>
              <a:rPr lang="sv-SE" sz="800" dirty="0"/>
              <a:t>SOFIELUND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26D5729-4E1F-F400-2A55-725FF35505B6}"/>
              </a:ext>
            </a:extLst>
          </p:cNvPr>
          <p:cNvSpPr txBox="1"/>
          <p:nvPr/>
        </p:nvSpPr>
        <p:spPr>
          <a:xfrm>
            <a:off x="6453095" y="2273173"/>
            <a:ext cx="931609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800" b="1">
                <a:latin typeface="Myriad Pro" panose="020B0503030403020204" pitchFamily="34" charset="0"/>
              </a:defRPr>
            </a:lvl1pPr>
          </a:lstStyle>
          <a:p>
            <a:r>
              <a:rPr lang="sv-SE" dirty="0"/>
              <a:t>MÖLLEVÅNGEN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B54800A-BE9F-9C7E-C5D5-581941316406}"/>
              </a:ext>
            </a:extLst>
          </p:cNvPr>
          <p:cNvSpPr txBox="1"/>
          <p:nvPr/>
        </p:nvSpPr>
        <p:spPr>
          <a:xfrm>
            <a:off x="295539" y="348841"/>
            <a:ext cx="5563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latin typeface="Myriad Pro" panose="020B0503030403020204" pitchFamily="34" charset="0"/>
              </a:rPr>
              <a:t>Beviljade samverkansstöd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24D3E16-E838-5279-C2D7-F9908900EE38}"/>
              </a:ext>
            </a:extLst>
          </p:cNvPr>
          <p:cNvSpPr txBox="1"/>
          <p:nvPr/>
        </p:nvSpPr>
        <p:spPr>
          <a:xfrm>
            <a:off x="1625624" y="2273173"/>
            <a:ext cx="710364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9CD6E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HYLLIE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FAA6A6B-6108-26AB-F756-7851475B7DEA}"/>
              </a:ext>
            </a:extLst>
          </p:cNvPr>
          <p:cNvSpPr txBox="1"/>
          <p:nvPr/>
        </p:nvSpPr>
        <p:spPr>
          <a:xfrm>
            <a:off x="1632245" y="2682181"/>
            <a:ext cx="787906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9CD6E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ROSENGÅRD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EB3F96E-4CBB-2506-97B0-205A3C6DE5C1}"/>
              </a:ext>
            </a:extLst>
          </p:cNvPr>
          <p:cNvSpPr txBox="1"/>
          <p:nvPr/>
        </p:nvSpPr>
        <p:spPr>
          <a:xfrm>
            <a:off x="1632246" y="3091189"/>
            <a:ext cx="710364" cy="338554"/>
          </a:xfrm>
          <a:prstGeom prst="rect">
            <a:avLst/>
          </a:prstGeom>
          <a:solidFill>
            <a:srgbClr val="F2F2F2"/>
          </a:solidFill>
          <a:ln w="25400">
            <a:solidFill>
              <a:srgbClr val="9CD6E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VÄSTRA HAMNEN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C93B49F-E686-E0B7-1B8F-ED30FF65C81B}"/>
              </a:ext>
            </a:extLst>
          </p:cNvPr>
          <p:cNvSpPr txBox="1"/>
          <p:nvPr/>
        </p:nvSpPr>
        <p:spPr>
          <a:xfrm>
            <a:off x="1625624" y="3623307"/>
            <a:ext cx="851281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9CD6E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SEVEDS PLAN</a:t>
            </a:r>
          </a:p>
        </p:txBody>
      </p:sp>
    </p:spTree>
    <p:extLst>
      <p:ext uri="{BB962C8B-B14F-4D97-AF65-F5344CB8AC3E}">
        <p14:creationId xmlns:p14="http://schemas.microsoft.com/office/powerpoint/2010/main" val="35375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39BB7AD9-58AB-0B0D-FFAD-B26826739F2C}"/>
              </a:ext>
            </a:extLst>
          </p:cNvPr>
          <p:cNvGrpSpPr/>
          <p:nvPr/>
        </p:nvGrpSpPr>
        <p:grpSpPr>
          <a:xfrm>
            <a:off x="3273488" y="0"/>
            <a:ext cx="7460781" cy="6858000"/>
            <a:chOff x="2254313" y="0"/>
            <a:chExt cx="7460781" cy="6858000"/>
          </a:xfrm>
        </p:grpSpPr>
        <p:pic>
          <p:nvPicPr>
            <p:cNvPr id="3" name="Bildobjekt 2" descr="En bild som visar karta, text&#10;&#10;Automatiskt genererad beskrivning">
              <a:extLst>
                <a:ext uri="{FF2B5EF4-FFF2-40B4-BE49-F238E27FC236}">
                  <a16:creationId xmlns:a16="http://schemas.microsoft.com/office/drawing/2014/main" id="{13957F8D-B14C-94E1-C2EF-70F234B8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4" t="2941" r="5449" b="5098"/>
            <a:stretch/>
          </p:blipFill>
          <p:spPr>
            <a:xfrm>
              <a:off x="2476906" y="0"/>
              <a:ext cx="7238188" cy="6858000"/>
            </a:xfrm>
            <a:prstGeom prst="rect">
              <a:avLst/>
            </a:prstGeom>
          </p:spPr>
        </p:pic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B70F1487-4B29-2C29-5432-2AC7A70A6DC6}"/>
                </a:ext>
              </a:extLst>
            </p:cNvPr>
            <p:cNvSpPr/>
            <p:nvPr/>
          </p:nvSpPr>
          <p:spPr>
            <a:xfrm>
              <a:off x="2254313" y="0"/>
              <a:ext cx="760491" cy="153003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9" name="textruta 8">
            <a:extLst>
              <a:ext uri="{FF2B5EF4-FFF2-40B4-BE49-F238E27FC236}">
                <a16:creationId xmlns:a16="http://schemas.microsoft.com/office/drawing/2014/main" id="{09205507-3B66-040F-17CF-8A404554FF31}"/>
              </a:ext>
            </a:extLst>
          </p:cNvPr>
          <p:cNvSpPr txBox="1"/>
          <p:nvPr/>
        </p:nvSpPr>
        <p:spPr>
          <a:xfrm>
            <a:off x="4537722" y="3113069"/>
            <a:ext cx="710364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LIMHAMN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7E9D94B-7D29-EAC9-9DC4-127C34241223}"/>
              </a:ext>
            </a:extLst>
          </p:cNvPr>
          <p:cNvSpPr txBox="1"/>
          <p:nvPr/>
        </p:nvSpPr>
        <p:spPr>
          <a:xfrm>
            <a:off x="6300130" y="1960829"/>
            <a:ext cx="467430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800" b="1">
                <a:latin typeface="Myriad Pro" panose="020B0503030403020204" pitchFamily="34" charset="0"/>
              </a:defRPr>
            </a:lvl1pPr>
          </a:lstStyle>
          <a:p>
            <a:r>
              <a:rPr lang="sv-SE" dirty="0"/>
              <a:t>CITY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D0D2B98-5BB0-DB6C-756A-F03980C00EBD}"/>
              </a:ext>
            </a:extLst>
          </p:cNvPr>
          <p:cNvSpPr txBox="1"/>
          <p:nvPr/>
        </p:nvSpPr>
        <p:spPr>
          <a:xfrm>
            <a:off x="7125172" y="2577386"/>
            <a:ext cx="746095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1000" b="1">
                <a:latin typeface="Myriad Pro" panose="020B0503030403020204" pitchFamily="34" charset="0"/>
              </a:defRPr>
            </a:lvl1pPr>
          </a:lstStyle>
          <a:p>
            <a:r>
              <a:rPr lang="sv-SE" sz="800" dirty="0"/>
              <a:t>SOFIELUND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26D5729-4E1F-F400-2A55-725FF35505B6}"/>
              </a:ext>
            </a:extLst>
          </p:cNvPr>
          <p:cNvSpPr txBox="1"/>
          <p:nvPr/>
        </p:nvSpPr>
        <p:spPr>
          <a:xfrm>
            <a:off x="6453095" y="2273173"/>
            <a:ext cx="931609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800" b="1">
                <a:latin typeface="Myriad Pro" panose="020B0503030403020204" pitchFamily="34" charset="0"/>
              </a:defRPr>
            </a:lvl1pPr>
          </a:lstStyle>
          <a:p>
            <a:r>
              <a:rPr lang="sv-SE" dirty="0"/>
              <a:t>MÖLLEVÅNGEN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B54800A-BE9F-9C7E-C5D5-581941316406}"/>
              </a:ext>
            </a:extLst>
          </p:cNvPr>
          <p:cNvSpPr txBox="1"/>
          <p:nvPr/>
        </p:nvSpPr>
        <p:spPr>
          <a:xfrm>
            <a:off x="295539" y="348841"/>
            <a:ext cx="5563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latin typeface="Myriad Pro" panose="020B0503030403020204" pitchFamily="34" charset="0"/>
              </a:rPr>
              <a:t>Beviljade samverkansstöd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24D3E16-E838-5279-C2D7-F9908900EE38}"/>
              </a:ext>
            </a:extLst>
          </p:cNvPr>
          <p:cNvSpPr txBox="1"/>
          <p:nvPr/>
        </p:nvSpPr>
        <p:spPr>
          <a:xfrm>
            <a:off x="5589766" y="3731029"/>
            <a:ext cx="710364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HYLLIE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FAA6A6B-6108-26AB-F756-7851475B7DEA}"/>
              </a:ext>
            </a:extLst>
          </p:cNvPr>
          <p:cNvSpPr txBox="1"/>
          <p:nvPr/>
        </p:nvSpPr>
        <p:spPr>
          <a:xfrm>
            <a:off x="7661807" y="2845524"/>
            <a:ext cx="787906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ROSENGÅRD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EB3F96E-4CBB-2506-97B0-205A3C6DE5C1}"/>
              </a:ext>
            </a:extLst>
          </p:cNvPr>
          <p:cNvSpPr txBox="1"/>
          <p:nvPr/>
        </p:nvSpPr>
        <p:spPr>
          <a:xfrm>
            <a:off x="5823481" y="1326518"/>
            <a:ext cx="710364" cy="33855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VÄSTRA HAMNEN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C93B49F-E686-E0B7-1B8F-ED30FF65C81B}"/>
              </a:ext>
            </a:extLst>
          </p:cNvPr>
          <p:cNvSpPr txBox="1"/>
          <p:nvPr/>
        </p:nvSpPr>
        <p:spPr>
          <a:xfrm>
            <a:off x="6710410" y="2897625"/>
            <a:ext cx="851281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SEVEDS PLAN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66F16B9-D859-5A3C-3103-CD4F506B970C}"/>
              </a:ext>
            </a:extLst>
          </p:cNvPr>
          <p:cNvSpPr txBox="1"/>
          <p:nvPr/>
        </p:nvSpPr>
        <p:spPr>
          <a:xfrm>
            <a:off x="1556394" y="3221105"/>
            <a:ext cx="882003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KLAGSHAMN</a:t>
            </a:r>
          </a:p>
        </p:txBody>
      </p:sp>
    </p:spTree>
    <p:extLst>
      <p:ext uri="{BB962C8B-B14F-4D97-AF65-F5344CB8AC3E}">
        <p14:creationId xmlns:p14="http://schemas.microsoft.com/office/powerpoint/2010/main" val="467202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 3">
            <a:extLst>
              <a:ext uri="{FF2B5EF4-FFF2-40B4-BE49-F238E27FC236}">
                <a16:creationId xmlns:a16="http://schemas.microsoft.com/office/drawing/2014/main" id="{39BB7AD9-58AB-0B0D-FFAD-B26826739F2C}"/>
              </a:ext>
            </a:extLst>
          </p:cNvPr>
          <p:cNvGrpSpPr/>
          <p:nvPr/>
        </p:nvGrpSpPr>
        <p:grpSpPr>
          <a:xfrm>
            <a:off x="3273488" y="0"/>
            <a:ext cx="7460781" cy="6858000"/>
            <a:chOff x="2254313" y="0"/>
            <a:chExt cx="7460781" cy="6858000"/>
          </a:xfrm>
        </p:grpSpPr>
        <p:pic>
          <p:nvPicPr>
            <p:cNvPr id="3" name="Bildobjekt 2" descr="En bild som visar karta, text&#10;&#10;Automatiskt genererad beskrivning">
              <a:extLst>
                <a:ext uri="{FF2B5EF4-FFF2-40B4-BE49-F238E27FC236}">
                  <a16:creationId xmlns:a16="http://schemas.microsoft.com/office/drawing/2014/main" id="{13957F8D-B14C-94E1-C2EF-70F234B8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4" t="2941" r="5449" b="5098"/>
            <a:stretch/>
          </p:blipFill>
          <p:spPr>
            <a:xfrm>
              <a:off x="2476906" y="0"/>
              <a:ext cx="7238188" cy="6858000"/>
            </a:xfrm>
            <a:prstGeom prst="rect">
              <a:avLst/>
            </a:prstGeom>
          </p:spPr>
        </p:pic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B70F1487-4B29-2C29-5432-2AC7A70A6DC6}"/>
                </a:ext>
              </a:extLst>
            </p:cNvPr>
            <p:cNvSpPr/>
            <p:nvPr/>
          </p:nvSpPr>
          <p:spPr>
            <a:xfrm>
              <a:off x="2254313" y="0"/>
              <a:ext cx="760491" cy="153003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9" name="textruta 8">
            <a:extLst>
              <a:ext uri="{FF2B5EF4-FFF2-40B4-BE49-F238E27FC236}">
                <a16:creationId xmlns:a16="http://schemas.microsoft.com/office/drawing/2014/main" id="{09205507-3B66-040F-17CF-8A404554FF31}"/>
              </a:ext>
            </a:extLst>
          </p:cNvPr>
          <p:cNvSpPr txBox="1"/>
          <p:nvPr/>
        </p:nvSpPr>
        <p:spPr>
          <a:xfrm>
            <a:off x="4537722" y="3113069"/>
            <a:ext cx="710364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LIMHAMN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7E9D94B-7D29-EAC9-9DC4-127C34241223}"/>
              </a:ext>
            </a:extLst>
          </p:cNvPr>
          <p:cNvSpPr txBox="1"/>
          <p:nvPr/>
        </p:nvSpPr>
        <p:spPr>
          <a:xfrm>
            <a:off x="6300130" y="1960829"/>
            <a:ext cx="467430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800" b="1">
                <a:latin typeface="Myriad Pro" panose="020B0503030403020204" pitchFamily="34" charset="0"/>
              </a:defRPr>
            </a:lvl1pPr>
          </a:lstStyle>
          <a:p>
            <a:r>
              <a:rPr lang="sv-SE" dirty="0"/>
              <a:t>CITY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D0D2B98-5BB0-DB6C-756A-F03980C00EBD}"/>
              </a:ext>
            </a:extLst>
          </p:cNvPr>
          <p:cNvSpPr txBox="1"/>
          <p:nvPr/>
        </p:nvSpPr>
        <p:spPr>
          <a:xfrm>
            <a:off x="7125172" y="2577386"/>
            <a:ext cx="746095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1000" b="1">
                <a:latin typeface="Myriad Pro" panose="020B0503030403020204" pitchFamily="34" charset="0"/>
              </a:defRPr>
            </a:lvl1pPr>
          </a:lstStyle>
          <a:p>
            <a:r>
              <a:rPr lang="sv-SE" sz="800" dirty="0"/>
              <a:t>SOFIELUND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26D5729-4E1F-F400-2A55-725FF35505B6}"/>
              </a:ext>
            </a:extLst>
          </p:cNvPr>
          <p:cNvSpPr txBox="1"/>
          <p:nvPr/>
        </p:nvSpPr>
        <p:spPr>
          <a:xfrm>
            <a:off x="6453095" y="2273173"/>
            <a:ext cx="931609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sv-SE"/>
            </a:defPPr>
            <a:lvl1pPr algn="ctr">
              <a:defRPr sz="800" b="1">
                <a:latin typeface="Myriad Pro" panose="020B0503030403020204" pitchFamily="34" charset="0"/>
              </a:defRPr>
            </a:lvl1pPr>
          </a:lstStyle>
          <a:p>
            <a:r>
              <a:rPr lang="sv-SE" dirty="0"/>
              <a:t>MÖLLEVÅNGEN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B54800A-BE9F-9C7E-C5D5-581941316406}"/>
              </a:ext>
            </a:extLst>
          </p:cNvPr>
          <p:cNvSpPr txBox="1"/>
          <p:nvPr/>
        </p:nvSpPr>
        <p:spPr>
          <a:xfrm>
            <a:off x="295539" y="348841"/>
            <a:ext cx="5563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latin typeface="Myriad Pro" panose="020B0503030403020204" pitchFamily="34" charset="0"/>
              </a:rPr>
              <a:t>Beviljade samverkansstöd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24D3E16-E838-5279-C2D7-F9908900EE38}"/>
              </a:ext>
            </a:extLst>
          </p:cNvPr>
          <p:cNvSpPr txBox="1"/>
          <p:nvPr/>
        </p:nvSpPr>
        <p:spPr>
          <a:xfrm>
            <a:off x="5589766" y="3731029"/>
            <a:ext cx="710364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HYLLIE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FAA6A6B-6108-26AB-F756-7851475B7DEA}"/>
              </a:ext>
            </a:extLst>
          </p:cNvPr>
          <p:cNvSpPr txBox="1"/>
          <p:nvPr/>
        </p:nvSpPr>
        <p:spPr>
          <a:xfrm>
            <a:off x="7661807" y="2845524"/>
            <a:ext cx="787906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ROSENGÅRD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EB3F96E-4CBB-2506-97B0-205A3C6DE5C1}"/>
              </a:ext>
            </a:extLst>
          </p:cNvPr>
          <p:cNvSpPr txBox="1"/>
          <p:nvPr/>
        </p:nvSpPr>
        <p:spPr>
          <a:xfrm>
            <a:off x="5823481" y="1326518"/>
            <a:ext cx="710364" cy="33855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VÄSTRA HAMNEN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C93B49F-E686-E0B7-1B8F-ED30FF65C81B}"/>
              </a:ext>
            </a:extLst>
          </p:cNvPr>
          <p:cNvSpPr txBox="1"/>
          <p:nvPr/>
        </p:nvSpPr>
        <p:spPr>
          <a:xfrm>
            <a:off x="6710410" y="2897625"/>
            <a:ext cx="851281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CD8CB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SEVEDS PLAN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8BB538B-291E-6026-4518-E6B215D8EC8A}"/>
              </a:ext>
            </a:extLst>
          </p:cNvPr>
          <p:cNvSpPr txBox="1"/>
          <p:nvPr/>
        </p:nvSpPr>
        <p:spPr>
          <a:xfrm>
            <a:off x="4366083" y="5461799"/>
            <a:ext cx="882003" cy="215444"/>
          </a:xfrm>
          <a:prstGeom prst="rect">
            <a:avLst/>
          </a:prstGeom>
          <a:solidFill>
            <a:srgbClr val="F2F2F2"/>
          </a:solidFill>
          <a:ln w="25400">
            <a:solidFill>
              <a:srgbClr val="9CD6E4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800" b="1" dirty="0">
                <a:latin typeface="Myriad Pro" panose="020B0503030403020204" pitchFamily="34" charset="0"/>
              </a:rPr>
              <a:t>KLAGSHAMN</a:t>
            </a:r>
          </a:p>
        </p:txBody>
      </p:sp>
    </p:spTree>
    <p:extLst>
      <p:ext uri="{BB962C8B-B14F-4D97-AF65-F5344CB8AC3E}">
        <p14:creationId xmlns:p14="http://schemas.microsoft.com/office/powerpoint/2010/main" val="373851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ödesschema: Uppehåll 6">
            <a:extLst>
              <a:ext uri="{FF2B5EF4-FFF2-40B4-BE49-F238E27FC236}">
                <a16:creationId xmlns:a16="http://schemas.microsoft.com/office/drawing/2014/main" id="{FAE7B9E8-4EA5-FF39-EA25-32758A1770D2}"/>
              </a:ext>
            </a:extLst>
          </p:cNvPr>
          <p:cNvSpPr/>
          <p:nvPr/>
        </p:nvSpPr>
        <p:spPr>
          <a:xfrm>
            <a:off x="-329196" y="-673100"/>
            <a:ext cx="5002796" cy="8204200"/>
          </a:xfrm>
          <a:prstGeom prst="flowChartDelay">
            <a:avLst/>
          </a:prstGeom>
          <a:noFill/>
          <a:ln w="50800">
            <a:solidFill>
              <a:srgbClr val="CD8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3F7D2541-9306-68F4-7AE5-152B696DE66E}"/>
              </a:ext>
            </a:extLst>
          </p:cNvPr>
          <p:cNvSpPr/>
          <p:nvPr/>
        </p:nvSpPr>
        <p:spPr>
          <a:xfrm>
            <a:off x="4432300" y="3975100"/>
            <a:ext cx="406400" cy="406400"/>
          </a:xfrm>
          <a:prstGeom prst="ellipse">
            <a:avLst/>
          </a:prstGeom>
          <a:solidFill>
            <a:srgbClr val="CD8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BFEA4E4D-BDB8-4ADE-2E81-379FCC5FEF55}"/>
              </a:ext>
            </a:extLst>
          </p:cNvPr>
          <p:cNvSpPr/>
          <p:nvPr/>
        </p:nvSpPr>
        <p:spPr>
          <a:xfrm>
            <a:off x="4038600" y="876300"/>
            <a:ext cx="406400" cy="406400"/>
          </a:xfrm>
          <a:prstGeom prst="ellipse">
            <a:avLst/>
          </a:prstGeom>
          <a:solidFill>
            <a:srgbClr val="CD8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161CA56E-D22F-2F08-8F51-C8DE04A12A4D}"/>
              </a:ext>
            </a:extLst>
          </p:cNvPr>
          <p:cNvSpPr/>
          <p:nvPr/>
        </p:nvSpPr>
        <p:spPr>
          <a:xfrm>
            <a:off x="4425950" y="2425700"/>
            <a:ext cx="406400" cy="406400"/>
          </a:xfrm>
          <a:prstGeom prst="ellipse">
            <a:avLst/>
          </a:prstGeom>
          <a:solidFill>
            <a:srgbClr val="CD8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461FF446-C3B0-CE51-66CC-FE61C0F48702}"/>
              </a:ext>
            </a:extLst>
          </p:cNvPr>
          <p:cNvSpPr/>
          <p:nvPr/>
        </p:nvSpPr>
        <p:spPr>
          <a:xfrm>
            <a:off x="4038600" y="5524500"/>
            <a:ext cx="406400" cy="406400"/>
          </a:xfrm>
          <a:prstGeom prst="ellipse">
            <a:avLst/>
          </a:prstGeom>
          <a:solidFill>
            <a:srgbClr val="CD8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CFF0580-7375-48A8-FB2A-D0E0C395AD7B}"/>
              </a:ext>
            </a:extLst>
          </p:cNvPr>
          <p:cNvSpPr txBox="1"/>
          <p:nvPr/>
        </p:nvSpPr>
        <p:spPr>
          <a:xfrm>
            <a:off x="2900095" y="817890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2021</a:t>
            </a:r>
            <a:endParaRPr lang="sv-SE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22CDC1F-4811-83E8-FF11-9EF5A121CF66}"/>
              </a:ext>
            </a:extLst>
          </p:cNvPr>
          <p:cNvSpPr txBox="1"/>
          <p:nvPr/>
        </p:nvSpPr>
        <p:spPr>
          <a:xfrm>
            <a:off x="3389972" y="2367290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2022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5BD80C1-1AB6-6469-CD4B-99B84F399907}"/>
              </a:ext>
            </a:extLst>
          </p:cNvPr>
          <p:cNvSpPr txBox="1"/>
          <p:nvPr/>
        </p:nvSpPr>
        <p:spPr>
          <a:xfrm>
            <a:off x="3389971" y="3912885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2023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A87181EA-DDC5-E385-5619-ED359FE5213A}"/>
              </a:ext>
            </a:extLst>
          </p:cNvPr>
          <p:cNvSpPr txBox="1"/>
          <p:nvPr/>
        </p:nvSpPr>
        <p:spPr>
          <a:xfrm>
            <a:off x="2900095" y="5460382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2024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30E205AF-94B9-3A17-AF63-C6639BF3A649}"/>
              </a:ext>
            </a:extLst>
          </p:cNvPr>
          <p:cNvSpPr txBox="1"/>
          <p:nvPr/>
        </p:nvSpPr>
        <p:spPr>
          <a:xfrm>
            <a:off x="4692650" y="817890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4 miljoner</a:t>
            </a:r>
            <a:endParaRPr lang="sv-SE" b="1" dirty="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796596C3-4AAD-E7ED-8EA7-E58297040962}"/>
              </a:ext>
            </a:extLst>
          </p:cNvPr>
          <p:cNvSpPr txBox="1"/>
          <p:nvPr/>
        </p:nvSpPr>
        <p:spPr>
          <a:xfrm>
            <a:off x="5086350" y="2367290"/>
            <a:ext cx="1978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5,7 miljoner</a:t>
            </a:r>
            <a:endParaRPr lang="sv-SE" b="1" dirty="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E1C05386-6B7A-0FEA-85FA-E0A2A96CBCE1}"/>
              </a:ext>
            </a:extLst>
          </p:cNvPr>
          <p:cNvSpPr txBox="1"/>
          <p:nvPr/>
        </p:nvSpPr>
        <p:spPr>
          <a:xfrm>
            <a:off x="5086349" y="3912885"/>
            <a:ext cx="1978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7,5 miljoner</a:t>
            </a:r>
            <a:endParaRPr lang="sv-SE" b="1" dirty="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30249EA3-2B03-1C64-2C59-72E3AAC182DD}"/>
              </a:ext>
            </a:extLst>
          </p:cNvPr>
          <p:cNvSpPr txBox="1"/>
          <p:nvPr/>
        </p:nvSpPr>
        <p:spPr>
          <a:xfrm>
            <a:off x="4692650" y="5466090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 Light" panose="020B0403030403020204" pitchFamily="34" charset="0"/>
              </a:rPr>
              <a:t>9 miljoner* </a:t>
            </a:r>
            <a:endParaRPr lang="sv-SE" b="1" i="1" dirty="0">
              <a:solidFill>
                <a:schemeClr val="tx1">
                  <a:lumMod val="75000"/>
                  <a:lumOff val="25000"/>
                </a:schemeClr>
              </a:solidFill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5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9161E26-D05A-A63C-BC75-164D2E66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549" y="721774"/>
            <a:ext cx="4802249" cy="134731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 dirty="0"/>
              <a:t>Gemensamma nämnare</a:t>
            </a:r>
            <a:br>
              <a:rPr lang="en-US" sz="2400" b="1" dirty="0"/>
            </a:br>
            <a:r>
              <a:rPr lang="en-US" sz="2400" b="1" dirty="0"/>
              <a:t>Aktuella samverkansorganiseringar</a:t>
            </a: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objekt 5" descr="En bild som visar text, utomhus, klädsel, himmel&#10;&#10;Automatiskt genererad beskrivning">
            <a:extLst>
              <a:ext uri="{FF2B5EF4-FFF2-40B4-BE49-F238E27FC236}">
                <a16:creationId xmlns:a16="http://schemas.microsoft.com/office/drawing/2014/main" id="{9A2A983B-2330-FA81-18C8-87D7F910E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76" r="29660" b="3"/>
          <a:stretch/>
        </p:blipFill>
        <p:spPr>
          <a:xfrm>
            <a:off x="-1" y="10"/>
            <a:ext cx="3003123" cy="3892380"/>
          </a:xfrm>
          <a:prstGeom prst="rect">
            <a:avLst/>
          </a:prstGeom>
        </p:spPr>
      </p:pic>
      <p:pic>
        <p:nvPicPr>
          <p:cNvPr id="8" name="Bildobjekt 7" descr="En bild som visar klädsel, person, person, inomhus&#10;&#10;Automatiskt genererad beskrivning">
            <a:extLst>
              <a:ext uri="{FF2B5EF4-FFF2-40B4-BE49-F238E27FC236}">
                <a16:creationId xmlns:a16="http://schemas.microsoft.com/office/drawing/2014/main" id="{01087A51-5ED3-42DE-9D2C-2455FFC72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81" r="13783" b="1"/>
          <a:stretch/>
        </p:blipFill>
        <p:spPr>
          <a:xfrm>
            <a:off x="3180257" y="10"/>
            <a:ext cx="3016307" cy="2785935"/>
          </a:xfrm>
          <a:prstGeom prst="rect">
            <a:avLst/>
          </a:prstGeom>
        </p:spPr>
      </p:pic>
      <p:pic>
        <p:nvPicPr>
          <p:cNvPr id="2" name="Bildobjekt 1" descr="En bild som visar möbler, klädsel, inomhus, scen&#10;&#10;Automatiskt genererad beskrivning">
            <a:extLst>
              <a:ext uri="{FF2B5EF4-FFF2-40B4-BE49-F238E27FC236}">
                <a16:creationId xmlns:a16="http://schemas.microsoft.com/office/drawing/2014/main" id="{F4A38DB6-460D-1C42-4B71-0423D51F6D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52" r="9334" b="-1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3" name="Bildobjekt 2" descr="En bild som visar klädsel, inomhus, person, kvinna&#10;&#10;Automatiskt genererad beskrivning">
            <a:extLst>
              <a:ext uri="{FF2B5EF4-FFF2-40B4-BE49-F238E27FC236}">
                <a16:creationId xmlns:a16="http://schemas.microsoft.com/office/drawing/2014/main" id="{E9BEBAD4-F026-212A-B68D-48AF575A83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12" r="30467"/>
          <a:stretch/>
        </p:blipFill>
        <p:spPr>
          <a:xfrm>
            <a:off x="3180257" y="2957665"/>
            <a:ext cx="3016307" cy="3900335"/>
          </a:xfrm>
          <a:prstGeom prst="rect">
            <a:avLst/>
          </a:prstGeo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185A438-A00C-9D49-2720-39E86A9FF8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51550" y="2957665"/>
            <a:ext cx="4802249" cy="31785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v-SE" sz="2000" dirty="0">
                <a:latin typeface="+mj-lt"/>
              </a:rPr>
              <a:t>Samordnar lokala krafter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Workshops</a:t>
            </a:r>
          </a:p>
          <a:p>
            <a:r>
              <a:rPr lang="en-US" sz="2000" dirty="0">
                <a:latin typeface="+mj-lt"/>
              </a:rPr>
              <a:t>Medlemsmöten</a:t>
            </a:r>
          </a:p>
          <a:p>
            <a:r>
              <a:rPr lang="en-US" sz="2000" dirty="0">
                <a:latin typeface="+mj-lt"/>
              </a:rPr>
              <a:t>Medborgardialoger</a:t>
            </a:r>
          </a:p>
          <a:p>
            <a:r>
              <a:rPr lang="en-US" sz="2000" dirty="0" err="1">
                <a:latin typeface="+mj-lt"/>
              </a:rPr>
              <a:t>Inventeringsrundor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Offentliga </a:t>
            </a:r>
            <a:r>
              <a:rPr lang="en-US" sz="2000" dirty="0" err="1">
                <a:latin typeface="+mj-lt"/>
              </a:rPr>
              <a:t>insatser</a:t>
            </a:r>
            <a:endParaRPr lang="en-US" sz="2000" dirty="0">
              <a:latin typeface="+mj-lt"/>
            </a:endParaRPr>
          </a:p>
          <a:p>
            <a:r>
              <a:rPr lang="en-US" sz="2000" dirty="0" err="1">
                <a:latin typeface="+mj-lt"/>
              </a:rPr>
              <a:t>Utvecklingsinsatser</a:t>
            </a:r>
            <a:endParaRPr lang="en-US" sz="2000" dirty="0">
              <a:latin typeface="+mj-lt"/>
            </a:endParaRPr>
          </a:p>
          <a:p>
            <a:r>
              <a:rPr lang="en-US" sz="2000" dirty="0" err="1">
                <a:latin typeface="+mj-lt"/>
              </a:rPr>
              <a:t>Bättre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samarbete</a:t>
            </a:r>
            <a:r>
              <a:rPr lang="en-US" sz="2000" dirty="0">
                <a:latin typeface="+mj-lt"/>
              </a:rPr>
              <a:t> FGK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30717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FE9151-9F7D-1AE7-4B52-87DBDDEBB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Hands on…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DCF4AC-773E-9B84-7423-D296FA2472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v-SE" dirty="0">
                <a:latin typeface="+mj-lt"/>
              </a:rPr>
              <a:t>Medborgarlöften </a:t>
            </a:r>
          </a:p>
          <a:p>
            <a:r>
              <a:rPr lang="sv-SE" dirty="0">
                <a:latin typeface="+mj-lt"/>
              </a:rPr>
              <a:t>Utveckla lokala nätverket</a:t>
            </a:r>
          </a:p>
          <a:p>
            <a:r>
              <a:rPr lang="sv-SE" dirty="0">
                <a:latin typeface="+mj-lt"/>
              </a:rPr>
              <a:t>BID- möten – Boendegrupper</a:t>
            </a:r>
          </a:p>
          <a:p>
            <a:r>
              <a:rPr lang="sv-SE" dirty="0">
                <a:latin typeface="+mj-lt"/>
              </a:rPr>
              <a:t>Behovskartläggningen &amp; gestaltning</a:t>
            </a:r>
          </a:p>
          <a:p>
            <a:r>
              <a:rPr lang="sv-SE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Grön och social aktivering- mikroplatser</a:t>
            </a:r>
          </a:p>
          <a:p>
            <a:r>
              <a:rPr lang="sv-SE" dirty="0">
                <a:latin typeface="+mj-lt"/>
              </a:rPr>
              <a:t>Inspektionsrundor</a:t>
            </a:r>
          </a:p>
          <a:p>
            <a:r>
              <a:rPr lang="sv-SE" dirty="0">
                <a:latin typeface="+mj-lt"/>
              </a:rPr>
              <a:t>Julbelysning</a:t>
            </a:r>
          </a:p>
          <a:p>
            <a:r>
              <a:rPr lang="sv-SE" dirty="0">
                <a:latin typeface="+mj-lt"/>
              </a:rPr>
              <a:t>Inventeringsrundor med FÄ</a:t>
            </a:r>
          </a:p>
          <a:p>
            <a:r>
              <a:rPr lang="sv-SE" dirty="0">
                <a:latin typeface="+mj-lt"/>
              </a:rPr>
              <a:t>Kunskapshöjandeinsatser</a:t>
            </a:r>
          </a:p>
          <a:p>
            <a:r>
              <a:rPr lang="sv-SE" dirty="0">
                <a:latin typeface="+mj-lt"/>
              </a:rPr>
              <a:t>Forskning kring trygghetsfrågor</a:t>
            </a:r>
          </a:p>
          <a:p>
            <a:r>
              <a:rPr lang="sv-SE" dirty="0">
                <a:latin typeface="+mj-lt"/>
              </a:rPr>
              <a:t>Samordnade insatser</a:t>
            </a:r>
          </a:p>
          <a:p>
            <a:endParaRPr lang="sv-SE" dirty="0">
              <a:latin typeface="+mj-lt"/>
            </a:endParaRPr>
          </a:p>
          <a:p>
            <a:endParaRPr lang="sv-SE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effectLst/>
            </a:endParaRP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FBD90C5-258E-B7B3-1302-85F0DE657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>
            <a:normAutofit fontScale="62500" lnSpcReduction="20000"/>
          </a:bodyPr>
          <a:lstStyle/>
          <a:p>
            <a:r>
              <a:rPr lang="sv-SE" sz="2800" u="none" strike="noStrike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Vintermarknad</a:t>
            </a:r>
          </a:p>
          <a:p>
            <a:r>
              <a:rPr lang="sv-SE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Konstutställningar på allmän platsmark</a:t>
            </a:r>
          </a:p>
          <a:p>
            <a:r>
              <a:rPr lang="sv-SE" dirty="0">
                <a:latin typeface="+mj-lt"/>
              </a:rPr>
              <a:t>Hållbarhetsdag</a:t>
            </a:r>
            <a:r>
              <a:rPr lang="sv-SE" dirty="0">
                <a:latin typeface="+mj-lt"/>
                <a:cs typeface="Times New Roman" panose="02020603050405020304" pitchFamily="18" charset="0"/>
              </a:rPr>
              <a:t>ar</a:t>
            </a:r>
          </a:p>
          <a:p>
            <a:r>
              <a:rPr lang="sv-SE" dirty="0">
                <a:latin typeface="+mj-lt"/>
                <a:cs typeface="Times New Roman" panose="02020603050405020304" pitchFamily="18" charset="0"/>
              </a:rPr>
              <a:t>Städplockardagar</a:t>
            </a:r>
          </a:p>
          <a:p>
            <a:r>
              <a:rPr lang="sv-SE" dirty="0">
                <a:latin typeface="+mj-lt"/>
              </a:rPr>
              <a:t>Foodtruckfestival</a:t>
            </a:r>
          </a:p>
          <a:p>
            <a:r>
              <a:rPr lang="sv-SE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World Ocean Day</a:t>
            </a:r>
          </a:p>
          <a:p>
            <a:r>
              <a:rPr lang="sv-SE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Loppmarknad</a:t>
            </a:r>
          </a:p>
          <a:p>
            <a:r>
              <a:rPr lang="sv-SE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Blomsterfestival</a:t>
            </a:r>
          </a:p>
          <a:p>
            <a:r>
              <a:rPr lang="en-US" sz="2800" dirty="0">
                <a:effectLst/>
                <a:latin typeface="+mj-lt"/>
              </a:rPr>
              <a:t>Midsommarfirande</a:t>
            </a:r>
          </a:p>
          <a:p>
            <a:r>
              <a:rPr lang="en-US" sz="2800" dirty="0">
                <a:effectLst/>
                <a:latin typeface="+mj-lt"/>
              </a:rPr>
              <a:t>Halloweenfirande</a:t>
            </a:r>
          </a:p>
          <a:p>
            <a:r>
              <a:rPr lang="sv-SE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Påskparad </a:t>
            </a:r>
          </a:p>
          <a:p>
            <a:r>
              <a:rPr lang="sv-SE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Hamnfestivalen</a:t>
            </a:r>
          </a:p>
          <a:p>
            <a:r>
              <a:rPr lang="sv-SE" sz="2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Valborg </a:t>
            </a:r>
          </a:p>
          <a:p>
            <a:endParaRPr lang="sv-SE" sz="28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sz="28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effectLst/>
            </a:endParaRPr>
          </a:p>
          <a:p>
            <a:endParaRPr lang="sv-SE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F4588F2-E329-618D-B8DE-B45F31985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610" y="4632806"/>
            <a:ext cx="2728219" cy="21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89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objekt 3" descr="En bild som visar utomhus, vatten, himmel, byggnad&#10;&#10;Automatiskt genererad beskrivning">
            <a:extLst>
              <a:ext uri="{FF2B5EF4-FFF2-40B4-BE49-F238E27FC236}">
                <a16:creationId xmlns:a16="http://schemas.microsoft.com/office/drawing/2014/main" id="{7143A9C0-5DC5-CB7E-1A02-1A6ED73B0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0" r="217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1CF2829-5F95-C920-D981-04C19BB4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v-SE" sz="2800" dirty="0"/>
              <a:t>Återrapportering 2023 och ansökningar 2024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32D02F-3C71-7D80-40D8-8589ED1C7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sv-SE" sz="2000" dirty="0">
                <a:latin typeface="+mj-lt"/>
              </a:rPr>
              <a:t>Återkommande insatser </a:t>
            </a:r>
          </a:p>
          <a:p>
            <a:r>
              <a:rPr lang="sv-SE" sz="2000" dirty="0">
                <a:latin typeface="+mj-lt"/>
              </a:rPr>
              <a:t>Trygghetsarbete</a:t>
            </a:r>
          </a:p>
          <a:p>
            <a:r>
              <a:rPr lang="sv-SE" sz="2000" dirty="0">
                <a:latin typeface="+mj-lt"/>
              </a:rPr>
              <a:t>Livet mellan husen</a:t>
            </a:r>
          </a:p>
          <a:p>
            <a:r>
              <a:rPr lang="sv-SE" sz="2000" dirty="0">
                <a:latin typeface="+mj-lt"/>
              </a:rPr>
              <a:t>Hållbarhetsarbete </a:t>
            </a:r>
          </a:p>
          <a:p>
            <a:r>
              <a:rPr lang="sv-SE" sz="2000" dirty="0">
                <a:latin typeface="+mj-lt"/>
              </a:rPr>
              <a:t>Dialog och involveringsarbete </a:t>
            </a:r>
          </a:p>
          <a:p>
            <a:r>
              <a:rPr lang="sv-SE" sz="2000" dirty="0">
                <a:latin typeface="+mj-lt"/>
              </a:rPr>
              <a:t>Näringslivet</a:t>
            </a:r>
          </a:p>
          <a:p>
            <a:pPr marL="0" indent="0">
              <a:buNone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14713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116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6014C21-FECB-62AE-578D-54713BE3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21034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Bred samverkan!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E40F564-ED65-BF90-EF70-AEEAD5A58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647949"/>
            <a:ext cx="3816096" cy="3529013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+mn-ea"/>
                <a:cs typeface="+mn-cs"/>
              </a:rPr>
              <a:t>Medborgarlöften </a:t>
            </a:r>
          </a:p>
          <a:p>
            <a:pPr marL="5143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+mn-ea"/>
                <a:cs typeface="+mn-cs"/>
              </a:rPr>
              <a:t>Samverknasforum </a:t>
            </a:r>
          </a:p>
          <a:p>
            <a:pPr marL="5143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  <a:ea typeface="+mn-ea"/>
                <a:cs typeface="+mn-cs"/>
              </a:rPr>
              <a:t>Örat</a:t>
            </a:r>
            <a:r>
              <a:rPr lang="en-US" sz="2000" dirty="0">
                <a:latin typeface="+mj-lt"/>
                <a:ea typeface="+mn-ea"/>
                <a:cs typeface="+mn-cs"/>
              </a:rPr>
              <a:t> mot </a:t>
            </a:r>
            <a:r>
              <a:rPr lang="en-US" sz="2000" dirty="0" err="1">
                <a:latin typeface="+mj-lt"/>
                <a:ea typeface="+mn-ea"/>
                <a:cs typeface="+mn-cs"/>
              </a:rPr>
              <a:t>marken</a:t>
            </a:r>
            <a:r>
              <a:rPr lang="en-US" sz="2000" dirty="0">
                <a:latin typeface="+mj-lt"/>
                <a:ea typeface="+mn-ea"/>
                <a:cs typeface="+mn-cs"/>
              </a:rPr>
              <a:t> – ASF, polis, </a:t>
            </a:r>
            <a:r>
              <a:rPr lang="en-US" sz="2000" dirty="0" err="1">
                <a:latin typeface="+mj-lt"/>
                <a:ea typeface="+mn-ea"/>
                <a:cs typeface="+mn-cs"/>
              </a:rPr>
              <a:t>räddningstjänsten</a:t>
            </a:r>
            <a:r>
              <a:rPr lang="en-US" sz="2000" dirty="0">
                <a:latin typeface="+mj-lt"/>
                <a:ea typeface="+mn-ea"/>
                <a:cs typeface="+mn-cs"/>
              </a:rPr>
              <a:t>  FÄ</a:t>
            </a:r>
          </a:p>
          <a:p>
            <a:pPr marL="5143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ea typeface="+mn-ea"/>
                <a:cs typeface="+mn-cs"/>
              </a:rPr>
              <a:t>Malmö </a:t>
            </a:r>
            <a:r>
              <a:rPr lang="en-US" sz="2000" dirty="0" err="1">
                <a:latin typeface="+mj-lt"/>
                <a:ea typeface="+mn-ea"/>
                <a:cs typeface="+mn-cs"/>
              </a:rPr>
              <a:t>Universitet</a:t>
            </a:r>
            <a:endParaRPr lang="en-US" sz="2000" dirty="0">
              <a:latin typeface="+mj-lt"/>
              <a:ea typeface="+mn-ea"/>
              <a:cs typeface="+mn-cs"/>
            </a:endParaRPr>
          </a:p>
          <a:p>
            <a:pPr marL="0" indent="0">
              <a:lnSpc>
                <a:spcPct val="90000"/>
              </a:lnSpc>
            </a:pPr>
            <a:r>
              <a:rPr lang="en-US" sz="2000" b="1" dirty="0">
                <a:latin typeface="+mj-lt"/>
                <a:ea typeface="+mn-ea"/>
                <a:cs typeface="+mn-cs"/>
              </a:rPr>
              <a:t>  </a:t>
            </a:r>
            <a:r>
              <a:rPr lang="en-US" sz="2000" b="1" dirty="0" err="1">
                <a:latin typeface="+mj-lt"/>
                <a:ea typeface="+mn-ea"/>
                <a:cs typeface="+mn-cs"/>
              </a:rPr>
              <a:t>Regionalsamverkan</a:t>
            </a:r>
            <a:endParaRPr lang="en-US" sz="2000" b="1" dirty="0">
              <a:latin typeface="+mj-lt"/>
              <a:ea typeface="+mn-ea"/>
              <a:cs typeface="+mn-cs"/>
            </a:endParaRPr>
          </a:p>
          <a:p>
            <a:pPr marL="5143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  <a:ea typeface="+mn-ea"/>
                <a:cs typeface="+mn-cs"/>
              </a:rPr>
              <a:t>Öppna</a:t>
            </a:r>
            <a:r>
              <a:rPr lang="en-US" sz="2000" dirty="0">
                <a:latin typeface="+mj-lt"/>
                <a:ea typeface="+mn-ea"/>
                <a:cs typeface="+mn-cs"/>
              </a:rPr>
              <a:t> </a:t>
            </a:r>
            <a:r>
              <a:rPr lang="en-US" sz="2000" dirty="0" err="1">
                <a:latin typeface="+mj-lt"/>
                <a:ea typeface="+mn-ea"/>
                <a:cs typeface="+mn-cs"/>
              </a:rPr>
              <a:t>drogscener</a:t>
            </a:r>
            <a:r>
              <a:rPr lang="en-US" sz="2000" dirty="0">
                <a:latin typeface="+mj-lt"/>
                <a:ea typeface="+mn-ea"/>
                <a:cs typeface="+mn-cs"/>
              </a:rPr>
              <a:t> – </a:t>
            </a:r>
            <a:r>
              <a:rPr lang="en-US" sz="2000" dirty="0" err="1">
                <a:latin typeface="+mj-lt"/>
                <a:ea typeface="+mn-ea"/>
                <a:cs typeface="+mn-cs"/>
              </a:rPr>
              <a:t>Länsstyrelsen</a:t>
            </a:r>
            <a:r>
              <a:rPr lang="en-US" sz="2000" dirty="0">
                <a:latin typeface="+mj-lt"/>
                <a:ea typeface="+mn-ea"/>
                <a:cs typeface="+mn-cs"/>
              </a:rPr>
              <a:t> &amp; </a:t>
            </a:r>
            <a:r>
              <a:rPr lang="en-US" sz="2000" dirty="0" err="1">
                <a:latin typeface="+mj-lt"/>
                <a:ea typeface="+mn-ea"/>
                <a:cs typeface="+mn-cs"/>
              </a:rPr>
              <a:t>Polisen</a:t>
            </a:r>
            <a:endParaRPr lang="en-US" sz="2000" dirty="0">
              <a:latin typeface="+mj-lt"/>
              <a:ea typeface="+mn-ea"/>
              <a:cs typeface="+mn-cs"/>
            </a:endParaRPr>
          </a:p>
          <a:p>
            <a:pPr marL="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i="0" u="none" strike="noStrike" baseline="0" dirty="0">
              <a:latin typeface="+mn-lt"/>
              <a:ea typeface="+mn-ea"/>
              <a:cs typeface="+mn-cs"/>
            </a:endParaRPr>
          </a:p>
        </p:txBody>
      </p:sp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9EAAF53F-A576-63C5-1051-454FE842D6A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t="3393" r="4" b="1129"/>
          <a:stretch/>
        </p:blipFill>
        <p:spPr>
          <a:xfrm>
            <a:off x="4726375" y="-3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7" name="Bildobjekt 6" descr="En bild som visar utomhus, klädsel, person, byggnad&#10;&#10;Automatiskt genererad beskrivning">
            <a:extLst>
              <a:ext uri="{FF2B5EF4-FFF2-40B4-BE49-F238E27FC236}">
                <a16:creationId xmlns:a16="http://schemas.microsoft.com/office/drawing/2014/main" id="{BE922EFE-6651-BB24-EAD0-F523653150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9" r="1" b="1"/>
          <a:stretch/>
        </p:blipFill>
        <p:spPr>
          <a:xfrm>
            <a:off x="9082588" y="-3"/>
            <a:ext cx="3109415" cy="3694372"/>
          </a:xfrm>
          <a:prstGeom prst="rect">
            <a:avLst/>
          </a:prstGeom>
        </p:spPr>
      </p:pic>
      <p:pic>
        <p:nvPicPr>
          <p:cNvPr id="8" name="Bildobjekt 7" descr="En bild som visar klädsel, person, himmel, utomhus&#10;&#10;Automatiskt genererad beskrivning">
            <a:extLst>
              <a:ext uri="{FF2B5EF4-FFF2-40B4-BE49-F238E27FC236}">
                <a16:creationId xmlns:a16="http://schemas.microsoft.com/office/drawing/2014/main" id="{54959DEF-06B7-37BD-3B67-C786D560CE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95" r="11302" b="3"/>
          <a:stretch/>
        </p:blipFill>
        <p:spPr>
          <a:xfrm>
            <a:off x="4726725" y="3802960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2E30B87-8387-CE97-A6C2-3B6C9BFD10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65" b="3"/>
          <a:stretch/>
        </p:blipFill>
        <p:spPr>
          <a:xfrm>
            <a:off x="9082585" y="3802960"/>
            <a:ext cx="3109415" cy="30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69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2820" y="1092479"/>
            <a:ext cx="5657849" cy="450214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55555" y="1530822"/>
            <a:ext cx="2680969" cy="604930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3867" spc="40" dirty="0">
                <a:solidFill>
                  <a:srgbClr val="0C0909"/>
                </a:solidFill>
                <a:latin typeface="Tahoma"/>
                <a:cs typeface="Tahoma"/>
              </a:rPr>
              <a:t>BID</a:t>
            </a:r>
            <a:r>
              <a:rPr sz="3867" spc="-277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3867" spc="93" dirty="0">
                <a:solidFill>
                  <a:srgbClr val="0C0909"/>
                </a:solidFill>
                <a:latin typeface="Tahoma"/>
                <a:cs typeface="Tahoma"/>
              </a:rPr>
              <a:t>MALMÖ</a:t>
            </a:r>
            <a:endParaRPr sz="3867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371600" y="300489"/>
            <a:ext cx="8610600" cy="619892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lang="sv-SE" sz="3967" dirty="0"/>
              <a:t>    </a:t>
            </a:r>
            <a:r>
              <a:rPr sz="3967" dirty="0"/>
              <a:t>BOENDE</a:t>
            </a:r>
            <a:r>
              <a:rPr sz="3967" spc="-280" dirty="0"/>
              <a:t> </a:t>
            </a:r>
            <a:r>
              <a:rPr sz="3967" spc="83" dirty="0"/>
              <a:t>-</a:t>
            </a:r>
            <a:r>
              <a:rPr sz="3967" spc="-280" dirty="0"/>
              <a:t> </a:t>
            </a:r>
            <a:r>
              <a:rPr sz="3967" spc="-7" dirty="0"/>
              <a:t>INTEGRATION</a:t>
            </a:r>
            <a:r>
              <a:rPr sz="3967" spc="-280" dirty="0"/>
              <a:t> </a:t>
            </a:r>
            <a:r>
              <a:rPr sz="3967" spc="83" dirty="0"/>
              <a:t>-</a:t>
            </a:r>
            <a:r>
              <a:rPr sz="3967" spc="-280" dirty="0"/>
              <a:t> </a:t>
            </a:r>
            <a:r>
              <a:rPr sz="3967" spc="-7" dirty="0"/>
              <a:t>DIALOG</a:t>
            </a:r>
            <a:endParaRPr sz="3967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60620"/>
            <a:ext cx="4081145" cy="1897380"/>
            <a:chOff x="0" y="4960620"/>
            <a:chExt cx="4081145" cy="189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409" y="5594661"/>
              <a:ext cx="2949388" cy="12633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60620"/>
              <a:ext cx="1588007" cy="189737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5497" y="0"/>
            <a:ext cx="1826502" cy="13158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25583" y="5381244"/>
            <a:ext cx="975360" cy="123901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095358" y="1625600"/>
            <a:ext cx="2733675" cy="227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270" dirty="0">
                <a:latin typeface="Century Gothic"/>
                <a:cs typeface="Century Gothic"/>
              </a:rPr>
              <a:t>13</a:t>
            </a:r>
            <a:r>
              <a:rPr sz="3200" spc="-15" dirty="0">
                <a:latin typeface="Century Gothic"/>
                <a:cs typeface="Century Gothic"/>
              </a:rPr>
              <a:t> </a:t>
            </a:r>
            <a:r>
              <a:rPr sz="3200" spc="200" dirty="0">
                <a:latin typeface="Century Gothic"/>
                <a:cs typeface="Century Gothic"/>
              </a:rPr>
              <a:t>mars</a:t>
            </a:r>
            <a:r>
              <a:rPr sz="3200" spc="-35" dirty="0">
                <a:latin typeface="Century Gothic"/>
                <a:cs typeface="Century Gothic"/>
              </a:rPr>
              <a:t> </a:t>
            </a:r>
            <a:r>
              <a:rPr sz="3200" spc="50" dirty="0">
                <a:latin typeface="Century Gothic"/>
                <a:cs typeface="Century Gothic"/>
              </a:rPr>
              <a:t>2023:</a:t>
            </a: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ts val="3650"/>
              </a:lnSpc>
              <a:spcBef>
                <a:spcPts val="3070"/>
              </a:spcBef>
            </a:pPr>
            <a:r>
              <a:rPr sz="3200" spc="280" dirty="0">
                <a:latin typeface="Century Gothic"/>
                <a:cs typeface="Century Gothic"/>
              </a:rPr>
              <a:t>8</a:t>
            </a:r>
            <a:r>
              <a:rPr sz="3200" spc="-25" dirty="0">
                <a:latin typeface="Century Gothic"/>
                <a:cs typeface="Century Gothic"/>
              </a:rPr>
              <a:t> </a:t>
            </a:r>
            <a:r>
              <a:rPr sz="3200" spc="70" dirty="0">
                <a:latin typeface="Century Gothic"/>
                <a:cs typeface="Century Gothic"/>
              </a:rPr>
              <a:t>teman</a:t>
            </a: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ts val="3454"/>
              </a:lnSpc>
            </a:pPr>
            <a:r>
              <a:rPr sz="3200" spc="-605" dirty="0">
                <a:latin typeface="Century Gothic"/>
                <a:cs typeface="Century Gothic"/>
              </a:rPr>
              <a:t>11</a:t>
            </a:r>
            <a:r>
              <a:rPr sz="3200" spc="-25" dirty="0">
                <a:latin typeface="Century Gothic"/>
                <a:cs typeface="Century Gothic"/>
              </a:rPr>
              <a:t> </a:t>
            </a:r>
            <a:r>
              <a:rPr sz="3200" spc="95" dirty="0">
                <a:latin typeface="Century Gothic"/>
                <a:cs typeface="Century Gothic"/>
              </a:rPr>
              <a:t>platser</a:t>
            </a:r>
            <a:endParaRPr sz="3200">
              <a:latin typeface="Century Gothic"/>
              <a:cs typeface="Century Gothic"/>
            </a:endParaRPr>
          </a:p>
          <a:p>
            <a:pPr marL="12700">
              <a:lnSpc>
                <a:spcPts val="3650"/>
              </a:lnSpc>
            </a:pPr>
            <a:r>
              <a:rPr sz="3200" spc="-235" dirty="0">
                <a:latin typeface="Century Gothic"/>
                <a:cs typeface="Century Gothic"/>
              </a:rPr>
              <a:t>17</a:t>
            </a:r>
            <a:r>
              <a:rPr sz="3200" spc="-20" dirty="0">
                <a:latin typeface="Century Gothic"/>
                <a:cs typeface="Century Gothic"/>
              </a:rPr>
              <a:t> </a:t>
            </a:r>
            <a:r>
              <a:rPr sz="3200" spc="-10" dirty="0">
                <a:latin typeface="Century Gothic"/>
                <a:cs typeface="Century Gothic"/>
              </a:rPr>
              <a:t>talare</a:t>
            </a:r>
            <a:endParaRPr sz="3200">
              <a:latin typeface="Century Gothic"/>
              <a:cs typeface="Century Gothic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5255" y="111252"/>
            <a:ext cx="7959852" cy="545896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0" y="-20595"/>
            <a:ext cx="7010400" cy="2011000"/>
          </a:xfrm>
          <a:prstGeom prst="rect">
            <a:avLst/>
          </a:prstGeom>
        </p:spPr>
        <p:txBody>
          <a:bodyPr vert="horz" wrap="square" lIns="0" tIns="66040" rIns="0" bIns="0" rtlCol="0" anchor="ctr">
            <a:spAutoFit/>
          </a:bodyPr>
          <a:lstStyle/>
          <a:p>
            <a:pPr marL="8467" marR="3387" indent="1028751">
              <a:lnSpc>
                <a:spcPts val="7954"/>
              </a:lnSpc>
              <a:spcBef>
                <a:spcPts val="520"/>
              </a:spcBef>
            </a:pPr>
            <a:r>
              <a:rPr sz="6000" spc="-32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r>
              <a:rPr sz="6000" spc="-49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spc="10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BLEV</a:t>
            </a:r>
            <a:r>
              <a:rPr sz="6000" spc="-49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6000" spc="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 EUROPAMÄSTARE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2057400" y="2157017"/>
            <a:ext cx="7010400" cy="287707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sv-SE" sz="3200" dirty="0">
                <a:solidFill>
                  <a:srgbClr val="990033"/>
                </a:solidFill>
              </a:rPr>
              <a:t>EUROPEAN</a:t>
            </a:r>
            <a:r>
              <a:rPr lang="sv-SE" sz="3200" spc="-197" dirty="0">
                <a:solidFill>
                  <a:srgbClr val="990033"/>
                </a:solidFill>
              </a:rPr>
              <a:t> </a:t>
            </a:r>
            <a:r>
              <a:rPr lang="sv-SE" sz="3200" spc="53" dirty="0">
                <a:solidFill>
                  <a:srgbClr val="990033"/>
                </a:solidFill>
              </a:rPr>
              <a:t>CRIME</a:t>
            </a:r>
            <a:r>
              <a:rPr lang="sv-SE" sz="3200" spc="-197" dirty="0">
                <a:solidFill>
                  <a:srgbClr val="990033"/>
                </a:solidFill>
              </a:rPr>
              <a:t> </a:t>
            </a:r>
            <a:r>
              <a:rPr lang="sv-SE" sz="3200" spc="-13" dirty="0">
                <a:solidFill>
                  <a:srgbClr val="990033"/>
                </a:solidFill>
              </a:rPr>
              <a:t>PREVENTION</a:t>
            </a:r>
            <a:r>
              <a:rPr lang="sv-SE" sz="3200" spc="-197" dirty="0">
                <a:solidFill>
                  <a:srgbClr val="990033"/>
                </a:solidFill>
              </a:rPr>
              <a:t> </a:t>
            </a:r>
            <a:r>
              <a:rPr lang="sv-SE" sz="3200" spc="-7" dirty="0">
                <a:solidFill>
                  <a:srgbClr val="990033"/>
                </a:solidFill>
              </a:rPr>
              <a:t>AWARD</a:t>
            </a:r>
          </a:p>
          <a:p>
            <a:pPr>
              <a:lnSpc>
                <a:spcPct val="100000"/>
              </a:lnSpc>
              <a:spcBef>
                <a:spcPts val="560"/>
              </a:spcBef>
            </a:pPr>
            <a:endParaRPr lang="sv-SE" sz="3200" spc="-7" dirty="0"/>
          </a:p>
          <a:p>
            <a:pPr marL="86364" marR="81707" indent="-423" algn="ctr">
              <a:lnSpc>
                <a:spcPct val="115599"/>
              </a:lnSpc>
            </a:pPr>
            <a:r>
              <a:rPr sz="3200" spc="-20" dirty="0">
                <a:solidFill>
                  <a:srgbClr val="0C0909"/>
                </a:solidFill>
              </a:rPr>
              <a:t>FÖR</a:t>
            </a:r>
            <a:r>
              <a:rPr sz="3200" spc="-120" dirty="0">
                <a:solidFill>
                  <a:srgbClr val="0C0909"/>
                </a:solidFill>
              </a:rPr>
              <a:t> </a:t>
            </a:r>
            <a:r>
              <a:rPr sz="3200" dirty="0">
                <a:solidFill>
                  <a:srgbClr val="0C0909"/>
                </a:solidFill>
              </a:rPr>
              <a:t>FRAMGÅNGSRIKT</a:t>
            </a:r>
            <a:r>
              <a:rPr sz="3200" spc="-117" dirty="0">
                <a:solidFill>
                  <a:srgbClr val="0C0909"/>
                </a:solidFill>
              </a:rPr>
              <a:t> </a:t>
            </a:r>
            <a:r>
              <a:rPr sz="3200" spc="-7" dirty="0">
                <a:solidFill>
                  <a:srgbClr val="0C0909"/>
                </a:solidFill>
              </a:rPr>
              <a:t>ARBETE</a:t>
            </a:r>
            <a:r>
              <a:rPr sz="3200" spc="-117" dirty="0">
                <a:solidFill>
                  <a:srgbClr val="0C0909"/>
                </a:solidFill>
              </a:rPr>
              <a:t> </a:t>
            </a:r>
            <a:r>
              <a:rPr sz="3200" spc="-7" dirty="0">
                <a:solidFill>
                  <a:srgbClr val="0C0909"/>
                </a:solidFill>
              </a:rPr>
              <a:t>KRING BROTTSFÖREBYGGANDE </a:t>
            </a:r>
            <a:r>
              <a:rPr sz="3200" dirty="0">
                <a:solidFill>
                  <a:srgbClr val="0C0909"/>
                </a:solidFill>
              </a:rPr>
              <a:t>NARKOTIKARELATERAD</a:t>
            </a:r>
            <a:r>
              <a:rPr sz="3200" spc="23" dirty="0">
                <a:solidFill>
                  <a:srgbClr val="0C0909"/>
                </a:solidFill>
              </a:rPr>
              <a:t> </a:t>
            </a:r>
            <a:r>
              <a:rPr sz="3200" spc="30" dirty="0">
                <a:solidFill>
                  <a:srgbClr val="0C0909"/>
                </a:solidFill>
              </a:rPr>
              <a:t>PROBLEMATIK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755" y="5794148"/>
            <a:ext cx="990599" cy="79374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537" y="6061813"/>
            <a:ext cx="723899" cy="5778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2889" y="6239942"/>
            <a:ext cx="692149" cy="4000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031288" y="202360"/>
            <a:ext cx="6567170" cy="3004397"/>
            <a:chOff x="4546931" y="303540"/>
            <a:chExt cx="9850755" cy="450659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5036" y="381645"/>
              <a:ext cx="9694464" cy="43499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13606" y="370215"/>
              <a:ext cx="9717405" cy="4373245"/>
            </a:xfrm>
            <a:custGeom>
              <a:avLst/>
              <a:gdLst/>
              <a:ahLst/>
              <a:cxnLst/>
              <a:rect l="l" t="t" r="r" b="b"/>
              <a:pathLst>
                <a:path w="9717405" h="4373245">
                  <a:moveTo>
                    <a:pt x="0" y="0"/>
                  </a:moveTo>
                  <a:lnTo>
                    <a:pt x="0" y="4372718"/>
                  </a:lnTo>
                  <a:lnTo>
                    <a:pt x="9717285" y="4372718"/>
                  </a:lnTo>
                  <a:lnTo>
                    <a:pt x="9717285" y="0"/>
                  </a:lnTo>
                  <a:lnTo>
                    <a:pt x="0" y="0"/>
                  </a:lnTo>
                </a:path>
              </a:pathLst>
            </a:custGeom>
            <a:ln w="133349">
              <a:solidFill>
                <a:srgbClr val="E2E2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24378" y="3907128"/>
            <a:ext cx="7185237" cy="2694883"/>
          </a:xfrm>
          <a:prstGeom prst="rect">
            <a:avLst/>
          </a:prstGeom>
        </p:spPr>
        <p:txBody>
          <a:bodyPr vert="horz" wrap="square" lIns="0" tIns="49953" rIns="0" bIns="0" rtlCol="0">
            <a:spAutoFit/>
          </a:bodyPr>
          <a:lstStyle/>
          <a:p>
            <a:pPr algn="ctr">
              <a:spcBef>
                <a:spcPts val="393"/>
              </a:spcBef>
              <a:tabLst>
                <a:tab pos="2607440" algn="l"/>
                <a:tab pos="4881277" algn="l"/>
                <a:tab pos="5130633" algn="l"/>
              </a:tabLst>
            </a:pPr>
            <a:r>
              <a:rPr sz="1767" dirty="0">
                <a:solidFill>
                  <a:srgbClr val="0C0909"/>
                </a:solidFill>
                <a:latin typeface="Tahoma"/>
                <a:cs typeface="Tahoma"/>
              </a:rPr>
              <a:t>MED</a:t>
            </a:r>
            <a:r>
              <a:rPr sz="1767" spc="-87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67" spc="33" dirty="0">
                <a:solidFill>
                  <a:srgbClr val="0C0909"/>
                </a:solidFill>
                <a:latin typeface="Tahoma"/>
                <a:cs typeface="Tahoma"/>
              </a:rPr>
              <a:t>VÅRA</a:t>
            </a:r>
            <a:r>
              <a:rPr sz="1767" spc="-87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67" spc="33" dirty="0">
                <a:solidFill>
                  <a:srgbClr val="0C0909"/>
                </a:solidFill>
                <a:latin typeface="Tahoma"/>
                <a:cs typeface="Tahoma"/>
              </a:rPr>
              <a:t>MEDLEMMAR</a:t>
            </a:r>
            <a:r>
              <a:rPr sz="1767" dirty="0">
                <a:solidFill>
                  <a:srgbClr val="0C0909"/>
                </a:solidFill>
                <a:latin typeface="Tahoma"/>
                <a:cs typeface="Tahoma"/>
              </a:rPr>
              <a:t>	</a:t>
            </a:r>
            <a:r>
              <a:rPr sz="1767" spc="-7" dirty="0">
                <a:solidFill>
                  <a:srgbClr val="0C0909"/>
                </a:solidFill>
                <a:latin typeface="Tahoma"/>
                <a:cs typeface="Tahoma"/>
              </a:rPr>
              <a:t>FASTIGHETSÄGARNA</a:t>
            </a:r>
            <a:r>
              <a:rPr sz="1767" dirty="0">
                <a:solidFill>
                  <a:srgbClr val="0C0909"/>
                </a:solidFill>
                <a:latin typeface="Tahoma"/>
                <a:cs typeface="Tahoma"/>
              </a:rPr>
              <a:t>	</a:t>
            </a:r>
            <a:r>
              <a:rPr sz="1767" spc="-33" dirty="0">
                <a:solidFill>
                  <a:srgbClr val="0C0909"/>
                </a:solidFill>
                <a:latin typeface="Tahoma"/>
                <a:cs typeface="Tahoma"/>
              </a:rPr>
              <a:t>&amp;</a:t>
            </a:r>
            <a:r>
              <a:rPr sz="1767" dirty="0">
                <a:solidFill>
                  <a:srgbClr val="0C0909"/>
                </a:solidFill>
                <a:latin typeface="Tahoma"/>
                <a:cs typeface="Tahoma"/>
              </a:rPr>
              <a:t>	</a:t>
            </a:r>
            <a:r>
              <a:rPr sz="1767" spc="57" dirty="0">
                <a:solidFill>
                  <a:srgbClr val="0C0909"/>
                </a:solidFill>
                <a:latin typeface="Tahoma"/>
                <a:cs typeface="Tahoma"/>
              </a:rPr>
              <a:t>MALMÖ</a:t>
            </a:r>
            <a:r>
              <a:rPr sz="1767" spc="-127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67" spc="-13" dirty="0">
                <a:solidFill>
                  <a:srgbClr val="0C0909"/>
                </a:solidFill>
                <a:latin typeface="Tahoma"/>
                <a:cs typeface="Tahoma"/>
              </a:rPr>
              <a:t>STAD</a:t>
            </a:r>
            <a:endParaRPr sz="1767">
              <a:latin typeface="Tahoma"/>
              <a:cs typeface="Tahoma"/>
            </a:endParaRPr>
          </a:p>
          <a:p>
            <a:pPr marL="2602360" marR="2597280" algn="ctr">
              <a:lnSpc>
                <a:spcPts val="2447"/>
              </a:lnSpc>
              <a:spcBef>
                <a:spcPts val="139"/>
              </a:spcBef>
            </a:pPr>
            <a:r>
              <a:rPr sz="1767" spc="33" dirty="0">
                <a:solidFill>
                  <a:srgbClr val="0C0909"/>
                </a:solidFill>
                <a:latin typeface="Tahoma"/>
                <a:cs typeface="Tahoma"/>
              </a:rPr>
              <a:t>Samverkansparter: </a:t>
            </a:r>
            <a:r>
              <a:rPr sz="1767" spc="-7" dirty="0">
                <a:solidFill>
                  <a:srgbClr val="0C0909"/>
                </a:solidFill>
                <a:latin typeface="Tahoma"/>
                <a:cs typeface="Tahoma"/>
              </a:rPr>
              <a:t>POLISEN </a:t>
            </a:r>
            <a:r>
              <a:rPr sz="1767" spc="30" dirty="0">
                <a:solidFill>
                  <a:srgbClr val="0C0909"/>
                </a:solidFill>
                <a:latin typeface="Tahoma"/>
                <a:cs typeface="Tahoma"/>
              </a:rPr>
              <a:t>CIVILSAMHÄLLET </a:t>
            </a:r>
            <a:r>
              <a:rPr sz="1767" spc="-7" dirty="0">
                <a:solidFill>
                  <a:srgbClr val="0C0909"/>
                </a:solidFill>
                <a:latin typeface="Tahoma"/>
                <a:cs typeface="Tahoma"/>
              </a:rPr>
              <a:t>FORSKNING</a:t>
            </a:r>
            <a:endParaRPr sz="1767">
              <a:latin typeface="Tahoma"/>
              <a:cs typeface="Tahoma"/>
            </a:endParaRPr>
          </a:p>
          <a:p>
            <a:pPr algn="ctr">
              <a:spcBef>
                <a:spcPts val="203"/>
              </a:spcBef>
            </a:pPr>
            <a:r>
              <a:rPr sz="1767" dirty="0">
                <a:solidFill>
                  <a:srgbClr val="0C0909"/>
                </a:solidFill>
                <a:latin typeface="Tahoma"/>
                <a:cs typeface="Tahoma"/>
              </a:rPr>
              <a:t>Övriga</a:t>
            </a:r>
            <a:r>
              <a:rPr sz="1767" spc="-73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67" spc="47" dirty="0">
                <a:solidFill>
                  <a:srgbClr val="0C0909"/>
                </a:solidFill>
                <a:latin typeface="Tahoma"/>
                <a:cs typeface="Tahoma"/>
              </a:rPr>
              <a:t>förvaltningar</a:t>
            </a:r>
            <a:r>
              <a:rPr sz="1767" spc="-70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67" dirty="0">
                <a:solidFill>
                  <a:srgbClr val="0C0909"/>
                </a:solidFill>
                <a:latin typeface="Tahoma"/>
                <a:cs typeface="Tahoma"/>
              </a:rPr>
              <a:t>i</a:t>
            </a:r>
            <a:r>
              <a:rPr sz="1767" spc="-70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67" spc="-7" dirty="0">
                <a:solidFill>
                  <a:srgbClr val="0C0909"/>
                </a:solidFill>
                <a:latin typeface="Tahoma"/>
                <a:cs typeface="Tahoma"/>
              </a:rPr>
              <a:t>kommunen</a:t>
            </a:r>
            <a:endParaRPr sz="1767">
              <a:latin typeface="Tahoma"/>
              <a:cs typeface="Tahoma"/>
            </a:endParaRPr>
          </a:p>
          <a:p>
            <a:pPr algn="ctr">
              <a:spcBef>
                <a:spcPts val="1997"/>
              </a:spcBef>
            </a:pPr>
            <a:r>
              <a:rPr sz="1700" spc="37" dirty="0">
                <a:solidFill>
                  <a:srgbClr val="0C0909"/>
                </a:solidFill>
                <a:latin typeface="Tahoma"/>
                <a:cs typeface="Tahoma"/>
              </a:rPr>
              <a:t>SKAPADE</a:t>
            </a:r>
            <a:r>
              <a:rPr sz="1700" spc="-97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0C0909"/>
                </a:solidFill>
                <a:latin typeface="Tahoma"/>
                <a:cs typeface="Tahoma"/>
              </a:rPr>
              <a:t>VI</a:t>
            </a:r>
            <a:r>
              <a:rPr sz="1700" spc="-93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spc="-7" dirty="0">
                <a:solidFill>
                  <a:srgbClr val="0C0909"/>
                </a:solidFill>
                <a:latin typeface="Tahoma"/>
                <a:cs typeface="Tahoma"/>
              </a:rPr>
              <a:t>FÖRÄNDRINGARNA</a:t>
            </a:r>
            <a:endParaRPr sz="1700">
              <a:latin typeface="Tahoma"/>
              <a:cs typeface="Tahoma"/>
            </a:endParaRPr>
          </a:p>
          <a:p>
            <a:pPr algn="ctr">
              <a:spcBef>
                <a:spcPts val="360"/>
              </a:spcBef>
            </a:pPr>
            <a:r>
              <a:rPr sz="1700" dirty="0">
                <a:solidFill>
                  <a:srgbClr val="0C0909"/>
                </a:solidFill>
                <a:latin typeface="Tahoma"/>
                <a:cs typeface="Tahoma"/>
              </a:rPr>
              <a:t>DÅ</a:t>
            </a:r>
            <a:r>
              <a:rPr sz="1700" spc="-93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spc="57" dirty="0">
                <a:solidFill>
                  <a:srgbClr val="0C0909"/>
                </a:solidFill>
                <a:latin typeface="Tahoma"/>
                <a:cs typeface="Tahoma"/>
              </a:rPr>
              <a:t>ALLA</a:t>
            </a:r>
            <a:r>
              <a:rPr sz="1700" spc="-90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0C0909"/>
                </a:solidFill>
                <a:latin typeface="Tahoma"/>
                <a:cs typeface="Tahoma"/>
              </a:rPr>
              <a:t>BIDROG</a:t>
            </a:r>
            <a:r>
              <a:rPr sz="1700" spc="-90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0C0909"/>
                </a:solidFill>
                <a:latin typeface="Tahoma"/>
                <a:cs typeface="Tahoma"/>
              </a:rPr>
              <a:t>TILL</a:t>
            </a:r>
            <a:r>
              <a:rPr sz="1700" spc="-93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spc="-7" dirty="0">
                <a:solidFill>
                  <a:srgbClr val="0C0909"/>
                </a:solidFill>
                <a:latin typeface="Tahoma"/>
                <a:cs typeface="Tahoma"/>
              </a:rPr>
              <a:t>ARBETET</a:t>
            </a:r>
            <a:r>
              <a:rPr sz="1700" spc="-90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0C0909"/>
                </a:solidFill>
                <a:latin typeface="Tahoma"/>
                <a:cs typeface="Tahoma"/>
              </a:rPr>
              <a:t>FÖR</a:t>
            </a:r>
            <a:r>
              <a:rPr sz="1700" spc="-90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spc="-23" dirty="0">
                <a:solidFill>
                  <a:srgbClr val="0C0909"/>
                </a:solidFill>
                <a:latin typeface="Tahoma"/>
                <a:cs typeface="Tahoma"/>
              </a:rPr>
              <a:t>ATT</a:t>
            </a:r>
            <a:r>
              <a:rPr sz="1700" spc="-90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dirty="0">
                <a:solidFill>
                  <a:srgbClr val="0C0909"/>
                </a:solidFill>
                <a:latin typeface="Tahoma"/>
                <a:cs typeface="Tahoma"/>
              </a:rPr>
              <a:t>LYFTA</a:t>
            </a:r>
            <a:r>
              <a:rPr sz="1700" spc="-93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spc="-43" dirty="0">
                <a:solidFill>
                  <a:srgbClr val="0C0909"/>
                </a:solidFill>
                <a:latin typeface="Tahoma"/>
                <a:cs typeface="Tahoma"/>
              </a:rPr>
              <a:t>ETT</a:t>
            </a:r>
            <a:r>
              <a:rPr sz="1700" spc="-90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spc="-13" dirty="0">
                <a:solidFill>
                  <a:srgbClr val="0C0909"/>
                </a:solidFill>
                <a:latin typeface="Tahoma"/>
                <a:cs typeface="Tahoma"/>
              </a:rPr>
              <a:t>EFTERSATT</a:t>
            </a:r>
            <a:r>
              <a:rPr sz="1700" spc="-90" dirty="0">
                <a:solidFill>
                  <a:srgbClr val="0C0909"/>
                </a:solidFill>
                <a:latin typeface="Tahoma"/>
                <a:cs typeface="Tahoma"/>
              </a:rPr>
              <a:t> </a:t>
            </a:r>
            <a:r>
              <a:rPr sz="1700" spc="-7" dirty="0">
                <a:solidFill>
                  <a:srgbClr val="0C0909"/>
                </a:solidFill>
                <a:latin typeface="Tahoma"/>
                <a:cs typeface="Tahoma"/>
              </a:rPr>
              <a:t>OMRÅDE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83527" y="3162300"/>
            <a:ext cx="10066867" cy="563402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sz="3600" spc="70" dirty="0"/>
              <a:t>TILLSAMMANS</a:t>
            </a:r>
            <a:r>
              <a:rPr sz="3600" spc="-257" dirty="0"/>
              <a:t> </a:t>
            </a:r>
            <a:r>
              <a:rPr sz="3600" spc="76" dirty="0"/>
              <a:t>-</a:t>
            </a:r>
            <a:r>
              <a:rPr sz="3600" spc="-253" dirty="0"/>
              <a:t> </a:t>
            </a:r>
            <a:r>
              <a:rPr sz="3600" spc="50" dirty="0"/>
              <a:t>NÄR</a:t>
            </a:r>
            <a:r>
              <a:rPr sz="3600" spc="-253" dirty="0"/>
              <a:t> </a:t>
            </a:r>
            <a:r>
              <a:rPr sz="3600" spc="63" dirty="0"/>
              <a:t>SAMVERKAN</a:t>
            </a:r>
            <a:r>
              <a:rPr sz="3600" spc="-253" dirty="0"/>
              <a:t> </a:t>
            </a:r>
            <a:r>
              <a:rPr sz="3600" spc="40" dirty="0"/>
              <a:t>ÄR</a:t>
            </a:r>
            <a:r>
              <a:rPr sz="3600" spc="-253" dirty="0"/>
              <a:t> </a:t>
            </a:r>
            <a:r>
              <a:rPr sz="3600" spc="33" dirty="0"/>
              <a:t>SOM</a:t>
            </a:r>
            <a:r>
              <a:rPr sz="3600" spc="-257" dirty="0"/>
              <a:t> </a:t>
            </a:r>
            <a:r>
              <a:rPr sz="3600" spc="-13" dirty="0"/>
              <a:t>BÄST</a:t>
            </a:r>
            <a:endParaRPr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098925" cy="1905000"/>
            <a:chOff x="0" y="4953000"/>
            <a:chExt cx="4098925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93" y="5603914"/>
              <a:ext cx="2971563" cy="125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7151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1874" y="0"/>
            <a:ext cx="1830125" cy="13276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296924" y="271272"/>
            <a:ext cx="9488805" cy="6356985"/>
            <a:chOff x="1296924" y="271272"/>
            <a:chExt cx="9488805" cy="635698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6924" y="271272"/>
              <a:ext cx="8313420" cy="51556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0616" y="5387339"/>
              <a:ext cx="1284731" cy="1240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108450" cy="1905000"/>
            <a:chOff x="0" y="4953000"/>
            <a:chExt cx="4108450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234" y="5597995"/>
              <a:ext cx="2975684" cy="12600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2580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3566" y="5639568"/>
            <a:ext cx="1142951" cy="9692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6125" y="0"/>
            <a:ext cx="1825874" cy="13222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96628" y="5396484"/>
            <a:ext cx="975360" cy="12374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6535" y="0"/>
            <a:ext cx="5972556" cy="6853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4098925" cy="1905000"/>
            <a:chOff x="0" y="4953000"/>
            <a:chExt cx="4098925" cy="190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093" y="5603914"/>
              <a:ext cx="2971563" cy="12540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953000"/>
              <a:ext cx="1597151" cy="190499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09801" y="5636041"/>
            <a:ext cx="1150480" cy="976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61874" y="0"/>
            <a:ext cx="1830125" cy="13276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601467" y="612343"/>
            <a:ext cx="6577965" cy="5630545"/>
            <a:chOff x="2601467" y="612343"/>
            <a:chExt cx="6577965" cy="563054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9505" y="612343"/>
              <a:ext cx="5688584" cy="4879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1467" y="1132331"/>
              <a:ext cx="6577583" cy="51099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680</Words>
  <Application>Microsoft Office PowerPoint</Application>
  <PresentationFormat>Bredbild</PresentationFormat>
  <Paragraphs>175</Paragraphs>
  <Slides>61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13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61</vt:i4>
      </vt:variant>
    </vt:vector>
  </HeadingPairs>
  <TitlesOfParts>
    <vt:vector size="76" baseType="lpstr">
      <vt:lpstr>Arial</vt:lpstr>
      <vt:lpstr>Arial Narrow</vt:lpstr>
      <vt:lpstr>Calibri</vt:lpstr>
      <vt:lpstr>Calibri Light</vt:lpstr>
      <vt:lpstr>Century Gothic</vt:lpstr>
      <vt:lpstr>Garamond</vt:lpstr>
      <vt:lpstr>Georgia Pro Cond Black</vt:lpstr>
      <vt:lpstr>Jost</vt:lpstr>
      <vt:lpstr>Montserrat Medium</vt:lpstr>
      <vt:lpstr>Myriad Pro</vt:lpstr>
      <vt:lpstr>Myriad Pro Light</vt:lpstr>
      <vt:lpstr>Tahoma</vt:lpstr>
      <vt:lpstr>Wingdings</vt:lpstr>
      <vt:lpstr>Office Theme</vt:lpstr>
      <vt:lpstr>Office-tema</vt:lpstr>
      <vt:lpstr>PowerPoint-presentation</vt:lpstr>
      <vt:lpstr>PowerPoint-presentation</vt:lpstr>
      <vt:lpstr>PowerPoint-presentation</vt:lpstr>
      <vt:lpstr>ÅRETS STADSKÄRNA</vt:lpstr>
      <vt:lpstr>Ansökan: Malmö – en stad skapad av många</vt:lpstr>
      <vt:lpstr>PowerPoint-presentation</vt:lpstr>
      <vt:lpstr>PowerPoint-presentation</vt:lpstr>
      <vt:lpstr>PowerPoint-presentation</vt:lpstr>
      <vt:lpstr>PowerPoint-presentation</vt:lpstr>
      <vt:lpstr>2015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Årets Stadskärna – 3-minutersfilm</vt:lpstr>
      <vt:lpstr>Malmö City – för alla att älska och återuppleva</vt:lpstr>
      <vt:lpstr>    Samverkansuppdraget Fastighets- och gatukontoret     Iman Ahmad, Utvecklingssamordnare  Avdelning för offentlig miljö Malmö Stad </vt:lpstr>
      <vt:lpstr>Budgetuppdrag 2022</vt:lpstr>
      <vt:lpstr>Utgöra vägen in i förvaltningen rörande samverkansformer tex BID, Citysamverkan etc. </vt:lpstr>
      <vt:lpstr>PowerPoint-presentation</vt:lpstr>
      <vt:lpstr>Samverkansmodellens målgrupp!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Gemensamma nämnare Aktuella samverkansorganiseringar</vt:lpstr>
      <vt:lpstr>Hands on… </vt:lpstr>
      <vt:lpstr>Återrapportering 2023 och ansökningar 2024</vt:lpstr>
      <vt:lpstr>Bred samverkan!</vt:lpstr>
      <vt:lpstr>PowerPoint-presentation</vt:lpstr>
      <vt:lpstr>    BOENDE - INTEGRATION - DIALOG</vt:lpstr>
      <vt:lpstr>2019 BLEV VI EUROPAMÄSTARE</vt:lpstr>
      <vt:lpstr>TILLSAMMANS - NÄR SAMVERKAN ÄR SOM BÄST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Pia Sandin</dc:creator>
  <cp:lastModifiedBy>Charlotte Frank</cp:lastModifiedBy>
  <cp:revision>4</cp:revision>
  <dcterms:created xsi:type="dcterms:W3CDTF">2024-02-07T14:38:31Z</dcterms:created>
  <dcterms:modified xsi:type="dcterms:W3CDTF">2024-02-08T08:25:46Z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2024-02-06T00:00:00Z</vt:filetime>
  </property>
  <property fmtid="{D5CDD505-2E9C-101B-9397-08002B2CF9AE}" pid="3" name="Creator">
    <vt:lpwstr>Microsoft® PowerPoint® för Microsoft 365</vt:lpwstr>
  </property>
  <property fmtid="{D5CDD505-2E9C-101B-9397-08002B2CF9AE}" pid="4" name="LastSaved">
    <vt:filetime>2024-02-07T00:00:00Z</vt:filetime>
  </property>
  <property fmtid="{D5CDD505-2E9C-101B-9397-08002B2CF9AE}" pid="5" name="Producer">
    <vt:lpwstr>Microsoft® PowerPoint® för Microsoft 365</vt:lpwstr>
  </property>
</Properties>
</file>